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media/image4.jpg" ContentType="image/jpeg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8"/>
  </p:notesMasterIdLst>
  <p:sldIdLst>
    <p:sldId id="256" r:id="rId2"/>
    <p:sldId id="257" r:id="rId3"/>
    <p:sldId id="334" r:id="rId4"/>
    <p:sldId id="259" r:id="rId5"/>
    <p:sldId id="260" r:id="rId6"/>
    <p:sldId id="373" r:id="rId7"/>
    <p:sldId id="305" r:id="rId8"/>
    <p:sldId id="265" r:id="rId9"/>
    <p:sldId id="425" r:id="rId10"/>
    <p:sldId id="342" r:id="rId11"/>
    <p:sldId id="520" r:id="rId12"/>
    <p:sldId id="263" r:id="rId13"/>
    <p:sldId id="264" r:id="rId14"/>
    <p:sldId id="556" r:id="rId15"/>
    <p:sldId id="266" r:id="rId16"/>
    <p:sldId id="559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555" r:id="rId31"/>
    <p:sldId id="282" r:id="rId32"/>
    <p:sldId id="283" r:id="rId33"/>
    <p:sldId id="284" r:id="rId34"/>
    <p:sldId id="285" r:id="rId35"/>
    <p:sldId id="286" r:id="rId36"/>
    <p:sldId id="557" r:id="rId37"/>
    <p:sldId id="289" r:id="rId38"/>
    <p:sldId id="290" r:id="rId39"/>
    <p:sldId id="291" r:id="rId40"/>
    <p:sldId id="292" r:id="rId41"/>
    <p:sldId id="558" r:id="rId42"/>
    <p:sldId id="526" r:id="rId43"/>
    <p:sldId id="492" r:id="rId44"/>
    <p:sldId id="295" r:id="rId45"/>
    <p:sldId id="302" r:id="rId46"/>
    <p:sldId id="335" r:id="rId47"/>
  </p:sldIdLst>
  <p:sldSz cx="9144000" cy="5143500" type="screen16x9"/>
  <p:notesSz cx="9144000" cy="51435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9F9FC"/>
    <a:srgbClr val="FFD437"/>
    <a:srgbClr val="FFD966"/>
    <a:srgbClr val="0000FF"/>
    <a:srgbClr val="FF0000"/>
    <a:srgbClr val="99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558"/>
    <p:restoredTop sz="97030"/>
  </p:normalViewPr>
  <p:slideViewPr>
    <p:cSldViewPr>
      <p:cViewPr varScale="1">
        <p:scale>
          <a:sx n="208" d="100"/>
          <a:sy n="208" d="100"/>
        </p:scale>
        <p:origin x="384" y="1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9D4DEE-AA18-4B6A-845C-60AFD9463AA2}" type="datetimeFigureOut">
              <a:rPr lang="ru-RU" smtClean="0"/>
              <a:t>29.09.2024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642938"/>
            <a:ext cx="3086100" cy="17367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914400" y="2474913"/>
            <a:ext cx="7315200" cy="20256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5180013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375BB5-C319-4CC0-9F8F-8FE78AD357C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378734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e823becd0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e823becd0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ca117b1dc8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5" name="Google Shape;185;g2ca117b1dc8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ca117b1dc8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5" name="Google Shape;185;g2ca117b1dc8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93153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2d297d5cd37_3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8" name="Google Shape;198;g2d297d5cd37_3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ca117b1dc8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5" name="Google Shape;205;g2ca117b1dc8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ca117b1dc8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2" name="Google Shape;212;g2ca117b1dc8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ca117b1dc8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1" name="Google Shape;221;g2ca117b1dc8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2ca117b1dc8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0" name="Google Shape;230;g2ca117b1dc8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ca117b1dc8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9" name="Google Shape;239;g2ca117b1dc8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2ca117b1dc8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7" name="Google Shape;247;g2ca117b1dc8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2ca117b1dc8_0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5" name="Google Shape;255;g2ca117b1dc8_0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deaee39f1e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deaee39f1e_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512996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2d297d5cd37_3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2" name="Google Shape;262;g2d297d5cd37_3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2ca117b1dc8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9" name="Google Shape;269;g2ca117b1dc8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2ca117b1dc8_0_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8" name="Google Shape;278;g2ca117b1dc8_0_1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2ca117b1dc8_0_1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6" name="Google Shape;286;g2ca117b1dc8_0_1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2ca70056557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2" name="Google Shape;292;g2ca70056557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8" name="Google Shape;478;p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138024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2ca70056557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3" name="Google Shape;313;g2ca70056557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2cc484e9b7a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1" name="Google Shape;321;g2cc484e9b7a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2cc484e9b7a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9" name="Google Shape;329;g2cc484e9b7a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2cc485b7791_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8" name="Google Shape;338;g2cc485b7791_1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1" name="Google Shape;231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2ccb3f1b933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5" name="Google Shape;345;g2ccb3f1b933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8" name="Google Shape;478;p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698193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2ca70056557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6" name="Google Shape;366;g2ca70056557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2ccb3f1b933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6" name="Google Shape;376;g2ccb3f1b933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2ccb3f1b933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3" name="Google Shape;383;g2ccb3f1b933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2ccb3f1b933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1" name="Google Shape;391;g2ccb3f1b933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8" name="Google Shape;478;p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339906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df29b9fb24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df29b9fb24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830626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4" name="Google Shape;414;p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2" name="Google Shape;492;p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df29b9fb24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df29b9fb24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e823becd0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e823becd0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21183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df29b9fb24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df29b9fb24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42393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8" name="Google Shape;478;p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66388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ca117b1dc8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8" name="Google Shape;158;g2ca117b1dc8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ca117b1dc8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5" name="Google Shape;165;g2ca117b1dc8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d297d5cd37_3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7" name="Google Shape;177;g2d297d5cd37_3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573575" y="388001"/>
            <a:ext cx="7996849" cy="4978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9/29/24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100" b="1" i="0">
                <a:solidFill>
                  <a:schemeClr val="tx1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9/29/24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99" cy="51434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100" b="1" i="0">
                <a:solidFill>
                  <a:schemeClr val="tx1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727549" y="1317655"/>
            <a:ext cx="2095500" cy="32054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500" b="0" i="0">
                <a:solidFill>
                  <a:schemeClr val="tx1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417087" y="1115827"/>
            <a:ext cx="1866265" cy="35356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1" i="0">
                <a:solidFill>
                  <a:schemeClr val="bg1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9/29/24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99" cy="51434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100" b="1" i="0">
                <a:solidFill>
                  <a:schemeClr val="tx1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9/29/24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9/29/24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Тема вебинара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19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500"/>
              <a:buNone/>
              <a:defRPr sz="1500">
                <a:solidFill>
                  <a:srgbClr val="FF99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ubTitle" idx="2"/>
          </p:nvPr>
        </p:nvSpPr>
        <p:spPr>
          <a:xfrm>
            <a:off x="3135425" y="2978831"/>
            <a:ext cx="5856300" cy="58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subTitle" idx="3"/>
          </p:nvPr>
        </p:nvSpPr>
        <p:spPr>
          <a:xfrm>
            <a:off x="3135425" y="3278981"/>
            <a:ext cx="58563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ubTitle" idx="4"/>
          </p:nvPr>
        </p:nvSpPr>
        <p:spPr>
          <a:xfrm>
            <a:off x="3135425" y="3662550"/>
            <a:ext cx="5856300" cy="10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23388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Разделительный слайд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29" name="Google Shape;29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7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193350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Заголовок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458636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4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5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238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32" name="Google Shape;32;p4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979225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7696200" y="4876800"/>
            <a:ext cx="1295399" cy="1523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12554" y="388000"/>
            <a:ext cx="8718890" cy="970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100" b="1" i="0">
                <a:solidFill>
                  <a:schemeClr val="tx1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95799" y="1421874"/>
            <a:ext cx="8535035" cy="19177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9/29/24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9" Type="http://schemas.openxmlformats.org/officeDocument/2006/relationships/hyperlink" Target="https://eponym.ru/Article/20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0.png"/><Relationship Id="rId5" Type="http://schemas.openxmlformats.org/officeDocument/2006/relationships/image" Target="../media/image26.png"/><Relationship Id="rId4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5.gi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gi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www.linkedin.com/in/igor-stureiko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0.png"/><Relationship Id="rId5" Type="http://schemas.openxmlformats.org/officeDocument/2006/relationships/hyperlink" Target="https://habr.com/ru/companies/otus/articles/651895/" TargetMode="External"/><Relationship Id="rId4" Type="http://schemas.openxmlformats.org/officeDocument/2006/relationships/hyperlink" Target="https://habr.com/ru/companies/otus/articles/721026/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pyts.readthedocs.io/en/stable/auto_examples/classification/plot_tsbf.html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2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1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habr.com/ru/articles/559796/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64.png"/><Relationship Id="rId4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5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hyperlink" Target="https://tsfel.readthedocs.io/en/latest/" TargetMode="External"/><Relationship Id="rId13" Type="http://schemas.openxmlformats.org/officeDocument/2006/relationships/hyperlink" Target="https://colab.research.google.com/drive/1NQyKNTDp6cigmfpArqxt1aKlpb6iJnVM?usp=sharing" TargetMode="External"/><Relationship Id="rId3" Type="http://schemas.openxmlformats.org/officeDocument/2006/relationships/hyperlink" Target="https://colab.research.google.com/drive/1wwOqsy1Zs_jbJVRs-T1qZPyDyOXJsQSt?usp=sharing" TargetMode="External"/><Relationship Id="rId7" Type="http://schemas.openxmlformats.org/officeDocument/2006/relationships/hyperlink" Target="https://www.kaggle.com/code/faressayah/signal-processing-with-python" TargetMode="External"/><Relationship Id="rId12" Type="http://schemas.openxmlformats.org/officeDocument/2006/relationships/hyperlink" Target="https://colab.research.google.com/drive/1Iqo8NdS8PDHavMGfVWx2EM14J8S-1Ps1?usp=sharing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colab.research.google.com/drive/1715y9Zg5F_VA6XR3gkiuEVY2KdkViDXi?usp=sharing" TargetMode="External"/><Relationship Id="rId11" Type="http://schemas.openxmlformats.org/officeDocument/2006/relationships/hyperlink" Target="https://drive.google.com/file/d/1hZMMq1gHN8EFQG6GF2uKuTgye0HdeHvO/view?usp=sharing" TargetMode="External"/><Relationship Id="rId5" Type="http://schemas.openxmlformats.org/officeDocument/2006/relationships/hyperlink" Target="https://colab.research.google.com/drive/1fhxxoneFhMC6FiQKoyvXIa8u6TkqCT0-?usp=sharing" TargetMode="External"/><Relationship Id="rId10" Type="http://schemas.openxmlformats.org/officeDocument/2006/relationships/hyperlink" Target="https://otus.ru/nest/post/1024/" TargetMode="External"/><Relationship Id="rId4" Type="http://schemas.openxmlformats.org/officeDocument/2006/relationships/hyperlink" Target="https://colab.research.google.com/drive/1c1GRHvGCy0eossmYmF2O_HLyWKMBY6eE?usp=sharing" TargetMode="External"/><Relationship Id="rId9" Type="http://schemas.openxmlformats.org/officeDocument/2006/relationships/hyperlink" Target="https://www.kaggle.com/datasets/sripaadsrinivasan/audio-mnist" TargetMode="Externa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www.linkedin.com/in/igor-stureiko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8.jpe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99" cy="514349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017674" y="4414306"/>
            <a:ext cx="1649326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FFFFFF"/>
                </a:solidFill>
                <a:latin typeface="Roboto"/>
                <a:cs typeface="Roboto"/>
              </a:rPr>
              <a:t>otus.ru</a:t>
            </a:r>
            <a:endParaRPr sz="1800" dirty="0">
              <a:latin typeface="Roboto"/>
              <a:cs typeface="Roboto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017674" y="1276350"/>
            <a:ext cx="7516726" cy="304570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6555"/>
              </a:lnSpc>
              <a:spcBef>
                <a:spcPts val="100"/>
              </a:spcBef>
            </a:pPr>
            <a:r>
              <a:rPr sz="5600" spc="-35" dirty="0">
                <a:solidFill>
                  <a:srgbClr val="FFFFFF"/>
                </a:solidFill>
              </a:rPr>
              <a:t>ML</a:t>
            </a:r>
            <a:r>
              <a:rPr sz="5600" spc="-45" dirty="0">
                <a:solidFill>
                  <a:srgbClr val="FFFFFF"/>
                </a:solidFill>
              </a:rPr>
              <a:t> </a:t>
            </a:r>
            <a:r>
              <a:rPr lang="en-US" sz="5600" spc="20" dirty="0">
                <a:solidFill>
                  <a:srgbClr val="FFFFFF"/>
                </a:solidFill>
              </a:rPr>
              <a:t>Professional</a:t>
            </a:r>
            <a:endParaRPr sz="5600" dirty="0"/>
          </a:p>
          <a:p>
            <a:pPr marL="12700" marR="5080">
              <a:lnSpc>
                <a:spcPts val="3350"/>
              </a:lnSpc>
              <a:spcBef>
                <a:spcPts val="254"/>
              </a:spcBef>
            </a:pPr>
            <a:r>
              <a:rPr lang="ru-RU" sz="2400" spc="-10" dirty="0">
                <a:solidFill>
                  <a:srgbClr val="FFFFFF"/>
                </a:solidFill>
              </a:rPr>
              <a:t>Анализ временных рядов. </a:t>
            </a:r>
            <a:br>
              <a:rPr lang="en-US" sz="2400" spc="-10" dirty="0">
                <a:solidFill>
                  <a:srgbClr val="FFFFFF"/>
                </a:solidFill>
              </a:rPr>
            </a:br>
            <a:br>
              <a:rPr lang="ru-RU" sz="2400" spc="-10" dirty="0">
                <a:solidFill>
                  <a:srgbClr val="FFFFFF"/>
                </a:solidFill>
              </a:rPr>
            </a:br>
            <a:r>
              <a:rPr lang="ru-RU" sz="2400" spc="-10" dirty="0">
                <a:solidFill>
                  <a:srgbClr val="FFFFFF"/>
                </a:solidFill>
              </a:rPr>
              <a:t>Часть 2: Извлечение признаков и применение моделей машинного обучения. Автоматическое прогнозирование</a:t>
            </a:r>
            <a:endParaRPr lang="en-US" sz="2400" spc="-10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74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</a:pPr>
            <a:br>
              <a:rPr lang="ru-RU" dirty="0"/>
            </a:br>
            <a:br>
              <a:rPr lang="ru-RU" dirty="0"/>
            </a:br>
            <a:r>
              <a:rPr lang="ru-RU" dirty="0"/>
              <a:t>Временные ряды и </a:t>
            </a:r>
            <a:br>
              <a:rPr lang="en-US" dirty="0"/>
            </a:br>
            <a:r>
              <a:rPr lang="en-US" dirty="0"/>
              <a:t>signal processing</a:t>
            </a:r>
            <a:br>
              <a:rPr lang="en-US" dirty="0"/>
            </a:br>
            <a:br>
              <a:rPr lang="ru-RU" dirty="0"/>
            </a:b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913399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77C688C-765D-AD49-B23A-17F33844A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Основы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483F98-9383-324A-AC33-C024B23B6F66}"/>
              </a:ext>
            </a:extLst>
          </p:cNvPr>
          <p:cNvSpPr txBox="1"/>
          <p:nvPr/>
        </p:nvSpPr>
        <p:spPr>
          <a:xfrm>
            <a:off x="609600" y="1199504"/>
            <a:ext cx="53340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Временные ряды можно рассматривать как подмножество сигналов, а извлечение признаков из временных рядов можно осуществлять при помощи методов </a:t>
            </a:r>
            <a:r>
              <a:rPr lang="ru-RU" b="1" dirty="0"/>
              <a:t>теории сигналов</a:t>
            </a:r>
            <a:r>
              <a:rPr lang="ru-RU" dirty="0"/>
              <a:t>.</a:t>
            </a:r>
          </a:p>
          <a:p>
            <a:endParaRPr lang="ru-RU" dirty="0"/>
          </a:p>
          <a:p>
            <a:r>
              <a:rPr lang="ru-RU" dirty="0"/>
              <a:t>Обработка сигналов - это область науки, которая включает в себя преобразование сигнала из временной области в частотную и наоборот, сглаживание сигнала, отделение шума от сигнала, т.е. фильтрацию, извлечение информации из сигнала.</a:t>
            </a:r>
          </a:p>
        </p:txBody>
      </p:sp>
      <p:pic>
        <p:nvPicPr>
          <p:cNvPr id="7" name="Google Shape;155;g2bc7ab72ca1_0_129">
            <a:extLst>
              <a:ext uri="{FF2B5EF4-FFF2-40B4-BE49-F238E27FC236}">
                <a16:creationId xmlns:a16="http://schemas.microsoft.com/office/drawing/2014/main" id="{5B838153-3078-9D46-AB53-6A21130C5A6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477000" y="1047750"/>
            <a:ext cx="2312526" cy="32910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158238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ca117b1dc8_0_2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/>
              <a:t>Основы</a:t>
            </a:r>
            <a:endParaRPr/>
          </a:p>
        </p:txBody>
      </p:sp>
      <p:sp>
        <p:nvSpPr>
          <p:cNvPr id="161" name="Google Shape;161;g2ca117b1dc8_0_2"/>
          <p:cNvSpPr txBox="1"/>
          <p:nvPr/>
        </p:nvSpPr>
        <p:spPr>
          <a:xfrm>
            <a:off x="500550" y="1045350"/>
            <a:ext cx="8195400" cy="19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600"/>
              <a:t>Все сигналы по способу представления можно разделить на группы: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ru-RU" sz="1600"/>
              <a:t>аналоговые — описываются непрерывными во времени функциями,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ru-RU" sz="1600"/>
              <a:t>дискретные — прерываются во времени с шагом заданным дискретизации,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ru-RU" sz="1600"/>
              <a:t>квантованные — имеют набор конечных уровней (как правило, по амплитуде),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ru-RU" sz="1600"/>
              <a:t>цифровые — комбинация свойств дискретных и квантованных сигналов.</a:t>
            </a: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600"/>
          </a:p>
        </p:txBody>
      </p:sp>
      <p:pic>
        <p:nvPicPr>
          <p:cNvPr id="162" name="Google Shape;162;g2ca117b1dc8_0_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075" y="2546250"/>
            <a:ext cx="7760650" cy="194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ca117b1dc8_0_2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dirty="0"/>
              <a:t>Разложение в ряд Фурье</a:t>
            </a:r>
            <a:endParaRPr dirty="0"/>
          </a:p>
        </p:txBody>
      </p:sp>
      <p:pic>
        <p:nvPicPr>
          <p:cNvPr id="168" name="Google Shape;168;g2ca117b1dc8_0_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550" y="1123150"/>
            <a:ext cx="3954850" cy="80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g2ca117b1dc8_0_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0550" y="1979846"/>
            <a:ext cx="4323626" cy="141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g2ca117b1dc8_0_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4242" y="3600411"/>
            <a:ext cx="2230101" cy="9179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g2ca117b1dc8_0_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98555" y="3543338"/>
            <a:ext cx="2740400" cy="103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g2ca117b1dc8_0_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339393" y="3516326"/>
            <a:ext cx="2444258" cy="91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g2ca117b1dc8_0_2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380336" y="547175"/>
            <a:ext cx="1806625" cy="2283576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g2ca117b1dc8_0_23"/>
          <p:cNvSpPr txBox="1"/>
          <p:nvPr/>
        </p:nvSpPr>
        <p:spPr>
          <a:xfrm>
            <a:off x="5783650" y="283075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u="sng">
                <a:solidFill>
                  <a:schemeClr val="hlink"/>
                </a:solidFill>
                <a:hlinkClick r:id="rId9"/>
              </a:rPr>
              <a:t>Жан-Батист Жозеф Фурье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d297d5cd37_3_2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/>
              <a:t>Периодический сигнал</a:t>
            </a:r>
            <a:endParaRPr/>
          </a:p>
        </p:txBody>
      </p:sp>
      <p:pic>
        <p:nvPicPr>
          <p:cNvPr id="180" name="Google Shape;180;g2d297d5cd37_3_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7250" y="994500"/>
            <a:ext cx="4862249" cy="1472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g2d297d5cd37_3_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7250" y="2627250"/>
            <a:ext cx="7903901" cy="184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g2d297d5cd37_3_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44574" y="854400"/>
            <a:ext cx="2177575" cy="220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ca117b1dc8_0_4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/>
              <a:t>Преобразование Фурье</a:t>
            </a:r>
            <a:endParaRPr/>
          </a:p>
        </p:txBody>
      </p:sp>
      <p:pic>
        <p:nvPicPr>
          <p:cNvPr id="188" name="Google Shape;188;g2ca117b1dc8_0_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23001" y="3103835"/>
            <a:ext cx="2014358" cy="159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g2ca117b1dc8_0_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4525" y="3237950"/>
            <a:ext cx="2691751" cy="148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g2ca117b1dc8_0_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95525" y="3156575"/>
            <a:ext cx="2980225" cy="165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g2ca117b1dc8_0_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78999" y="1544900"/>
            <a:ext cx="2398050" cy="133575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g2ca117b1dc8_0_41"/>
          <p:cNvSpPr txBox="1"/>
          <p:nvPr/>
        </p:nvSpPr>
        <p:spPr>
          <a:xfrm>
            <a:off x="3233100" y="1625938"/>
            <a:ext cx="11439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</a:rPr>
              <a:t>СПЕКТР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</a:rPr>
              <a:t>СИГНАЛ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93" name="Google Shape;193;g2ca117b1dc8_0_41"/>
          <p:cNvSpPr/>
          <p:nvPr/>
        </p:nvSpPr>
        <p:spPr>
          <a:xfrm>
            <a:off x="3646900" y="2040725"/>
            <a:ext cx="195900" cy="344100"/>
          </a:xfrm>
          <a:prstGeom prst="up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94" name="Google Shape;194;g2ca117b1dc8_0_4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294025" y="1468188"/>
            <a:ext cx="3568542" cy="1594075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g2ca117b1dc8_0_41"/>
          <p:cNvSpPr txBox="1"/>
          <p:nvPr/>
        </p:nvSpPr>
        <p:spPr>
          <a:xfrm>
            <a:off x="500550" y="973700"/>
            <a:ext cx="8436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solidFill>
                  <a:schemeClr val="dk1"/>
                </a:solidFill>
              </a:rPr>
              <a:t>позволяет представить любую функцию в виде набора гармонических сигналов!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ca117b1dc8_0_4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/>
              <a:t>Преобразование Фурье</a:t>
            </a:r>
            <a:endParaRPr/>
          </a:p>
        </p:txBody>
      </p:sp>
      <p:pic>
        <p:nvPicPr>
          <p:cNvPr id="190" name="Google Shape;190;g2ca117b1dc8_0_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0" y="1276350"/>
            <a:ext cx="6096000" cy="3352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848987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2d297d5cd37_3_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/>
              <a:t>Свойства преобразования Фурье</a:t>
            </a:r>
            <a:endParaRPr/>
          </a:p>
        </p:txBody>
      </p:sp>
      <p:sp>
        <p:nvSpPr>
          <p:cNvPr id="201" name="Google Shape;201;g2d297d5cd37_3_5"/>
          <p:cNvSpPr txBox="1"/>
          <p:nvPr/>
        </p:nvSpPr>
        <p:spPr>
          <a:xfrm>
            <a:off x="500550" y="973700"/>
            <a:ext cx="8436900" cy="3847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arenR"/>
            </a:pPr>
            <a:r>
              <a:rPr lang="ru-RU" sz="1400" dirty="0">
                <a:solidFill>
                  <a:schemeClr val="dk1"/>
                </a:solidFill>
              </a:rPr>
              <a:t>Линейность. Если мы берем какую-то линейную комбинацию функций, то преобразование Фурье этой комбинации будет такой же линейной комбинацией образов Фурье этих функций.</a:t>
            </a:r>
            <a:endParaRPr sz="14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chemeClr val="dk1"/>
              </a:solidFill>
            </a:endParaRPr>
          </a:p>
          <a:p>
            <a:pPr marL="444500" lvl="0" indent="-34766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+mj-lt"/>
              <a:buAutoNum type="arabicParenR" startAt="2"/>
            </a:pPr>
            <a:r>
              <a:rPr lang="ru-RU" sz="1400" dirty="0">
                <a:solidFill>
                  <a:schemeClr val="dk1"/>
                </a:solidFill>
              </a:rPr>
              <a:t>Независимость амплитудного спектра от сдвига сигнала по времени.</a:t>
            </a:r>
            <a:endParaRPr sz="1400" dirty="0">
              <a:solidFill>
                <a:schemeClr val="dk1"/>
              </a:solidFill>
            </a:endParaRPr>
          </a:p>
          <a:p>
            <a:pPr marL="444500" indent="-347663">
              <a:buClr>
                <a:schemeClr val="dk1"/>
              </a:buClr>
              <a:buSzPts val="1400"/>
              <a:buFont typeface="+mj-lt"/>
              <a:buAutoNum type="arabicParenR" startAt="2"/>
            </a:pPr>
            <a:r>
              <a:rPr lang="ru-RU" sz="1400" dirty="0">
                <a:solidFill>
                  <a:schemeClr val="dk1"/>
                </a:solidFill>
              </a:rPr>
              <a:t>Растяжение (сжатие) исходной функции по оси времени (</a:t>
            </a:r>
            <a:r>
              <a:rPr lang="ru-RU" sz="1400" dirty="0" err="1">
                <a:solidFill>
                  <a:schemeClr val="dk1"/>
                </a:solidFill>
              </a:rPr>
              <a:t>x</a:t>
            </a:r>
            <a:r>
              <a:rPr lang="ru-RU" sz="1400" dirty="0">
                <a:solidFill>
                  <a:schemeClr val="dk1"/>
                </a:solidFill>
              </a:rPr>
              <a:t>) обратно пропорционально сжимает (растягивает) её </a:t>
            </a:r>
            <a:r>
              <a:rPr lang="ru-RU" sz="1400" dirty="0" err="1">
                <a:solidFill>
                  <a:schemeClr val="dk1"/>
                </a:solidFill>
              </a:rPr>
              <a:t>фурье</a:t>
            </a:r>
            <a:r>
              <a:rPr lang="ru-RU" sz="1400" dirty="0">
                <a:solidFill>
                  <a:schemeClr val="dk1"/>
                </a:solidFill>
              </a:rPr>
              <a:t>-образ по шкале частот (</a:t>
            </a:r>
            <a:r>
              <a:rPr lang="ru-RU" sz="1400" dirty="0" err="1">
                <a:solidFill>
                  <a:schemeClr val="dk1"/>
                </a:solidFill>
              </a:rPr>
              <a:t>w</a:t>
            </a:r>
            <a:r>
              <a:rPr lang="ru-RU" sz="1400" dirty="0">
                <a:solidFill>
                  <a:schemeClr val="dk1"/>
                </a:solidFill>
              </a:rPr>
              <a:t>).</a:t>
            </a:r>
            <a:endParaRPr sz="1400" dirty="0">
              <a:solidFill>
                <a:schemeClr val="dk1"/>
              </a:solidFill>
            </a:endParaRPr>
          </a:p>
          <a:p>
            <a:pPr marL="444500" indent="-347663">
              <a:buClr>
                <a:schemeClr val="dk1"/>
              </a:buClr>
              <a:buSzPts val="1400"/>
              <a:buFont typeface="+mj-lt"/>
              <a:buAutoNum type="arabicParenR" startAt="2"/>
            </a:pPr>
            <a:r>
              <a:rPr lang="ru-RU" sz="1400" dirty="0">
                <a:solidFill>
                  <a:schemeClr val="dk1"/>
                </a:solidFill>
              </a:rPr>
              <a:t>ПФ позволяют свести свертку функций к поточечному перемножению их </a:t>
            </a:r>
            <a:r>
              <a:rPr lang="ru-RU" sz="1400" dirty="0" err="1">
                <a:solidFill>
                  <a:schemeClr val="dk1"/>
                </a:solidFill>
              </a:rPr>
              <a:t>фурье</a:t>
            </a:r>
            <a:r>
              <a:rPr lang="ru-RU" sz="1400" dirty="0">
                <a:solidFill>
                  <a:schemeClr val="dk1"/>
                </a:solidFill>
              </a:rPr>
              <a:t>-образов и наоборот —</a:t>
            </a:r>
          </a:p>
          <a:p>
            <a:pPr marL="444500" indent="-347663">
              <a:buClr>
                <a:schemeClr val="dk1"/>
              </a:buClr>
              <a:buSzPts val="1400"/>
              <a:buFont typeface="+mj-lt"/>
              <a:buAutoNum type="arabicParenR" startAt="2"/>
            </a:pPr>
            <a:r>
              <a:rPr lang="ru-RU" sz="1400" dirty="0">
                <a:solidFill>
                  <a:schemeClr val="dk1"/>
                </a:solidFill>
              </a:rPr>
              <a:t>…поточечное перемножение функций к свертке их </a:t>
            </a:r>
            <a:r>
              <a:rPr lang="ru-RU" sz="1400" dirty="0" err="1">
                <a:solidFill>
                  <a:schemeClr val="dk1"/>
                </a:solidFill>
              </a:rPr>
              <a:t>фурье</a:t>
            </a:r>
            <a:r>
              <a:rPr lang="ru-RU" sz="1400" dirty="0">
                <a:solidFill>
                  <a:schemeClr val="dk1"/>
                </a:solidFill>
              </a:rPr>
              <a:t>-образов. </a:t>
            </a:r>
          </a:p>
          <a:p>
            <a:pPr marL="444500" indent="-347663">
              <a:buClr>
                <a:schemeClr val="dk1"/>
              </a:buClr>
              <a:buSzPts val="1400"/>
              <a:buFont typeface="+mj-lt"/>
              <a:buAutoNum type="arabicParenR" startAt="2"/>
            </a:pPr>
            <a:r>
              <a:rPr lang="ru-RU" sz="1400" dirty="0">
                <a:solidFill>
                  <a:schemeClr val="dk1"/>
                </a:solidFill>
              </a:rPr>
              <a:t>Симметрия </a:t>
            </a:r>
            <a:r>
              <a:rPr lang="ru-RU" sz="1400" dirty="0" err="1">
                <a:solidFill>
                  <a:schemeClr val="dk1"/>
                </a:solidFill>
              </a:rPr>
              <a:t>фурье</a:t>
            </a:r>
            <a:r>
              <a:rPr lang="ru-RU" sz="1400" dirty="0">
                <a:solidFill>
                  <a:schemeClr val="dk1"/>
                </a:solidFill>
              </a:rPr>
              <a:t>-образов.</a:t>
            </a:r>
            <a:endParaRPr sz="1400" dirty="0">
              <a:solidFill>
                <a:schemeClr val="dk1"/>
              </a:solidFill>
            </a:endParaRPr>
          </a:p>
          <a:p>
            <a:pPr marL="444500" indent="-347663">
              <a:buClr>
                <a:schemeClr val="dk1"/>
              </a:buClr>
              <a:buSzPts val="1400"/>
              <a:buFont typeface="+mj-lt"/>
              <a:buAutoNum type="arabicParenR" startAt="2"/>
            </a:pPr>
            <a:r>
              <a:rPr lang="ru-RU" sz="1400" dirty="0">
                <a:solidFill>
                  <a:schemeClr val="dk1"/>
                </a:solidFill>
              </a:rPr>
              <a:t>ПФ сохраняет “энергию” сигнала. Оно осмысленно только для сигналов конечной продолжительности, энергия которых конечна</a:t>
            </a:r>
            <a:endParaRPr sz="1400" dirty="0">
              <a:solidFill>
                <a:schemeClr val="dk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91C208B-C49D-DD45-85C4-2770F87966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4600" y="1581150"/>
            <a:ext cx="4419600" cy="1373443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ca117b1dc8_0_60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/>
              <a:t>Преобразование Фурье</a:t>
            </a:r>
            <a:endParaRPr/>
          </a:p>
        </p:txBody>
      </p:sp>
      <p:sp>
        <p:nvSpPr>
          <p:cNvPr id="208" name="Google Shape;208;g2ca117b1dc8_0_60"/>
          <p:cNvSpPr txBox="1"/>
          <p:nvPr/>
        </p:nvSpPr>
        <p:spPr>
          <a:xfrm>
            <a:off x="493390" y="1426624"/>
            <a:ext cx="3877500" cy="2769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dirty="0"/>
              <a:t>Полученный спектр частот - </a:t>
            </a:r>
            <a:r>
              <a:rPr lang="ru-RU" sz="1400" b="1" dirty="0"/>
              <a:t>отличные характеристики временного ряда</a:t>
            </a:r>
            <a:r>
              <a:rPr lang="ru-RU" sz="1400" dirty="0"/>
              <a:t>, которые можно использовать в качестве признаков.</a:t>
            </a: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dirty="0"/>
              <a:t>сигнал сложной формы во временной области имеет набор комплексных отсчетов в частотной области, которые называются </a:t>
            </a:r>
            <a:r>
              <a:rPr lang="ru-RU" sz="1400" b="1" dirty="0"/>
              <a:t>гармоники</a:t>
            </a:r>
            <a:r>
              <a:rPr lang="ru-RU" sz="1400" dirty="0"/>
              <a:t>. Эти отсчеты выражают амплитуду и фазу гармонического воздействия на определенной частоте. Чем больше набор гармоник в частотной области, тем точнее представляется сигнал сложной формы.</a:t>
            </a:r>
            <a:endParaRPr sz="1400" dirty="0"/>
          </a:p>
        </p:txBody>
      </p:sp>
      <p:pic>
        <p:nvPicPr>
          <p:cNvPr id="209" name="Google Shape;209;g2ca117b1dc8_0_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4400" y="1367575"/>
            <a:ext cx="4443099" cy="2856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ca117b1dc8_0_8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/>
              <a:t>Дискретное преобразование Фурье</a:t>
            </a:r>
            <a:endParaRPr/>
          </a:p>
        </p:txBody>
      </p:sp>
      <p:sp>
        <p:nvSpPr>
          <p:cNvPr id="215" name="Google Shape;215;g2ca117b1dc8_0_81"/>
          <p:cNvSpPr txBox="1"/>
          <p:nvPr/>
        </p:nvSpPr>
        <p:spPr>
          <a:xfrm>
            <a:off x="426300" y="2373541"/>
            <a:ext cx="8291400" cy="2769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dirty="0">
                <a:solidFill>
                  <a:schemeClr val="dk1"/>
                </a:solidFill>
              </a:rPr>
              <a:t>Однако! Временной ряд зачастую НЕ является непрерывным сигналом:</a:t>
            </a:r>
            <a:endParaRPr sz="1400" dirty="0">
              <a:solidFill>
                <a:schemeClr val="dk1"/>
              </a:solidFill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chemeClr val="dk1"/>
              </a:solidFill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dirty="0">
                <a:solidFill>
                  <a:schemeClr val="dk1"/>
                </a:solidFill>
              </a:rPr>
              <a:t>Особенности спектров дискретных сигналов:</a:t>
            </a:r>
            <a:endParaRPr sz="1400" dirty="0">
              <a:solidFill>
                <a:schemeClr val="dk1"/>
              </a:solidFill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dirty="0">
                <a:solidFill>
                  <a:schemeClr val="dk1"/>
                </a:solidFill>
              </a:rPr>
              <a:t>1. Спектральная плотность дискретного сигнала – периодическая функция с периодом, равным частоте дискретизации.</a:t>
            </a:r>
            <a:endParaRPr sz="1400" dirty="0">
              <a:solidFill>
                <a:schemeClr val="dk1"/>
              </a:solidFill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dirty="0">
                <a:solidFill>
                  <a:schemeClr val="dk1"/>
                </a:solidFill>
              </a:rPr>
              <a:t>2. Если дискретная последовательность вещественная, то модуль спектральной плотности такой последовательности есть четная функция, а аргумент – нечетная функция частоты.</a:t>
            </a:r>
            <a:endParaRPr sz="1400" dirty="0">
              <a:solidFill>
                <a:schemeClr val="dk1"/>
              </a:solidFill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chemeClr val="dk1"/>
              </a:solidFill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b="1" dirty="0">
                <a:solidFill>
                  <a:schemeClr val="dk1"/>
                </a:solidFill>
              </a:rPr>
              <a:t>Быстрое преобразование Фурье (БПФ, FFT) </a:t>
            </a:r>
            <a:r>
              <a:rPr lang="ru-RU" sz="1400" dirty="0">
                <a:solidFill>
                  <a:schemeClr val="dk1"/>
                </a:solidFill>
              </a:rPr>
              <a:t>— алгоритм ускоренного вычисления дискретного преобразования Фурье, позволяющий получить результат за меньшее время (за счет свойств симметрии ДПФ - Алгоритм Кули-</a:t>
            </a:r>
            <a:r>
              <a:rPr lang="ru-RU" sz="1400" dirty="0" err="1">
                <a:solidFill>
                  <a:schemeClr val="dk1"/>
                </a:solidFill>
              </a:rPr>
              <a:t>Тьюки</a:t>
            </a:r>
            <a:r>
              <a:rPr lang="ru-RU" sz="1400" dirty="0">
                <a:solidFill>
                  <a:schemeClr val="dk1"/>
                </a:solidFill>
              </a:rPr>
              <a:t>). Эффективность алгоритма БПФ и количество выполняемых операций линейно зависит от длины последовательности </a:t>
            </a:r>
            <a:r>
              <a:rPr lang="ru-RU" sz="1400" dirty="0" err="1">
                <a:solidFill>
                  <a:schemeClr val="dk1"/>
                </a:solidFill>
              </a:rPr>
              <a:t>N</a:t>
            </a:r>
            <a:endParaRPr sz="1400" dirty="0">
              <a:solidFill>
                <a:schemeClr val="dk1"/>
              </a:solidFill>
            </a:endParaRPr>
          </a:p>
        </p:txBody>
      </p:sp>
      <p:sp>
        <p:nvSpPr>
          <p:cNvPr id="216" name="Google Shape;216;g2ca117b1dc8_0_81"/>
          <p:cNvSpPr txBox="1"/>
          <p:nvPr/>
        </p:nvSpPr>
        <p:spPr>
          <a:xfrm>
            <a:off x="2286000" y="1902061"/>
            <a:ext cx="501985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>
                <a:solidFill>
                  <a:schemeClr val="dk1"/>
                </a:solidFill>
              </a:rPr>
              <a:t>СПЕКТР	</a:t>
            </a:r>
            <a:r>
              <a:rPr lang="en-US" sz="1800" dirty="0">
                <a:solidFill>
                  <a:schemeClr val="dk1"/>
                </a:solidFill>
              </a:rPr>
              <a:t>	</a:t>
            </a:r>
            <a:r>
              <a:rPr lang="ru-RU" sz="1800" dirty="0">
                <a:solidFill>
                  <a:schemeClr val="dk1"/>
                </a:solidFill>
              </a:rPr>
              <a:t>	</a:t>
            </a:r>
            <a:r>
              <a:rPr lang="en-US" sz="1800" dirty="0">
                <a:solidFill>
                  <a:schemeClr val="dk1"/>
                </a:solidFill>
              </a:rPr>
              <a:t>         </a:t>
            </a:r>
            <a:r>
              <a:rPr lang="ru-RU" sz="1800" dirty="0">
                <a:solidFill>
                  <a:schemeClr val="dk1"/>
                </a:solidFill>
              </a:rPr>
              <a:t>СИГНАЛ</a:t>
            </a:r>
            <a:endParaRPr sz="1800" dirty="0">
              <a:solidFill>
                <a:schemeClr val="dk1"/>
              </a:solidFill>
            </a:endParaRPr>
          </a:p>
        </p:txBody>
      </p:sp>
      <p:sp>
        <p:nvSpPr>
          <p:cNvPr id="217" name="Google Shape;217;g2ca117b1dc8_0_81"/>
          <p:cNvSpPr/>
          <p:nvPr/>
        </p:nvSpPr>
        <p:spPr>
          <a:xfrm rot="-5400000">
            <a:off x="4331950" y="1960828"/>
            <a:ext cx="195900" cy="344100"/>
          </a:xfrm>
          <a:prstGeom prst="up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18" name="Google Shape;218;g2ca117b1dc8_0_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6597" y="1038358"/>
            <a:ext cx="5396280" cy="86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08899" y="1009637"/>
            <a:ext cx="3427729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spc="-10" dirty="0"/>
              <a:t>Проверить, </a:t>
            </a:r>
            <a:r>
              <a:rPr sz="2100" spc="-25" dirty="0"/>
              <a:t>идет</a:t>
            </a:r>
            <a:r>
              <a:rPr sz="2100" spc="-10" dirty="0"/>
              <a:t> </a:t>
            </a:r>
            <a:r>
              <a:rPr sz="2100" spc="5" dirty="0"/>
              <a:t>ли</a:t>
            </a:r>
            <a:r>
              <a:rPr sz="2100" spc="-5" dirty="0"/>
              <a:t> </a:t>
            </a:r>
            <a:r>
              <a:rPr sz="2100" spc="-20" dirty="0"/>
              <a:t>запись</a:t>
            </a:r>
            <a:endParaRPr sz="21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80825" y="1032407"/>
            <a:ext cx="642317" cy="321158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72375" y="3520050"/>
            <a:ext cx="525599" cy="52559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839750" y="1810429"/>
            <a:ext cx="5484850" cy="2197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4000" b="1" spc="10" dirty="0">
                <a:latin typeface="Roboto"/>
                <a:cs typeface="Roboto"/>
              </a:rPr>
              <a:t>Меня</a:t>
            </a:r>
            <a:r>
              <a:rPr sz="4000" b="1" spc="-40" dirty="0">
                <a:latin typeface="Roboto"/>
                <a:cs typeface="Roboto"/>
              </a:rPr>
              <a:t> </a:t>
            </a:r>
            <a:r>
              <a:rPr sz="4000" b="1" spc="-20" dirty="0">
                <a:latin typeface="Roboto"/>
                <a:cs typeface="Roboto"/>
              </a:rPr>
              <a:t>хорошо</a:t>
            </a:r>
            <a:r>
              <a:rPr sz="4000" b="1" spc="-30" dirty="0">
                <a:latin typeface="Roboto"/>
                <a:cs typeface="Roboto"/>
              </a:rPr>
              <a:t> </a:t>
            </a:r>
            <a:r>
              <a:rPr sz="4000" b="1" spc="-35" dirty="0">
                <a:latin typeface="Roboto"/>
                <a:cs typeface="Roboto"/>
              </a:rPr>
              <a:t>видно </a:t>
            </a:r>
            <a:r>
              <a:rPr sz="4000" b="1" spc="-980" dirty="0">
                <a:latin typeface="Roboto"/>
                <a:cs typeface="Roboto"/>
              </a:rPr>
              <a:t> </a:t>
            </a:r>
            <a:r>
              <a:rPr sz="4000" b="1" spc="-10" dirty="0">
                <a:latin typeface="Roboto"/>
                <a:cs typeface="Roboto"/>
              </a:rPr>
              <a:t>&amp;&amp; </a:t>
            </a:r>
            <a:r>
              <a:rPr sz="4000" b="1" dirty="0">
                <a:latin typeface="Roboto"/>
                <a:cs typeface="Roboto"/>
              </a:rPr>
              <a:t>слышно?</a:t>
            </a:r>
            <a:endParaRPr sz="4000" dirty="0">
              <a:latin typeface="Roboto"/>
              <a:cs typeface="Roboto"/>
            </a:endParaRPr>
          </a:p>
          <a:p>
            <a:pPr marL="760095" marR="1526540">
              <a:lnSpc>
                <a:spcPct val="100000"/>
              </a:lnSpc>
              <a:spcBef>
                <a:spcPts val="3900"/>
              </a:spcBef>
            </a:pPr>
            <a:r>
              <a:rPr sz="1500" spc="-10" dirty="0">
                <a:latin typeface="Roboto"/>
                <a:cs typeface="Roboto"/>
              </a:rPr>
              <a:t>Ставим </a:t>
            </a:r>
            <a:r>
              <a:rPr sz="1500" spc="-25" dirty="0">
                <a:latin typeface="Roboto"/>
                <a:cs typeface="Roboto"/>
              </a:rPr>
              <a:t>“+”, </a:t>
            </a:r>
            <a:r>
              <a:rPr sz="1500" spc="10" dirty="0">
                <a:latin typeface="Roboto"/>
                <a:cs typeface="Roboto"/>
              </a:rPr>
              <a:t>если </a:t>
            </a:r>
            <a:r>
              <a:rPr sz="1500" dirty="0">
                <a:latin typeface="Roboto"/>
                <a:cs typeface="Roboto"/>
              </a:rPr>
              <a:t>все </a:t>
            </a:r>
            <a:r>
              <a:rPr sz="1500" spc="-10" dirty="0">
                <a:latin typeface="Roboto"/>
                <a:cs typeface="Roboto"/>
              </a:rPr>
              <a:t>хорошо </a:t>
            </a:r>
            <a:r>
              <a:rPr sz="1500" spc="-360" dirty="0">
                <a:latin typeface="Roboto"/>
                <a:cs typeface="Roboto"/>
              </a:rPr>
              <a:t> </a:t>
            </a:r>
            <a:r>
              <a:rPr sz="1500" spc="-105" dirty="0">
                <a:latin typeface="Roboto"/>
                <a:cs typeface="Roboto"/>
              </a:rPr>
              <a:t>“-”</a:t>
            </a:r>
            <a:r>
              <a:rPr sz="1500" spc="-50" dirty="0">
                <a:latin typeface="Roboto"/>
                <a:cs typeface="Roboto"/>
              </a:rPr>
              <a:t>,</a:t>
            </a:r>
            <a:r>
              <a:rPr sz="1500" spc="-5" dirty="0">
                <a:latin typeface="Roboto"/>
                <a:cs typeface="Roboto"/>
              </a:rPr>
              <a:t> </a:t>
            </a:r>
            <a:r>
              <a:rPr sz="1500" spc="5" dirty="0">
                <a:latin typeface="Roboto"/>
                <a:cs typeface="Roboto"/>
              </a:rPr>
              <a:t>есл</a:t>
            </a:r>
            <a:r>
              <a:rPr sz="1500" spc="15" dirty="0">
                <a:latin typeface="Roboto"/>
                <a:cs typeface="Roboto"/>
              </a:rPr>
              <a:t>и</a:t>
            </a:r>
            <a:r>
              <a:rPr sz="1500" spc="-5" dirty="0">
                <a:latin typeface="Roboto"/>
                <a:cs typeface="Roboto"/>
              </a:rPr>
              <a:t> </a:t>
            </a:r>
            <a:r>
              <a:rPr sz="1500" spc="-15" dirty="0">
                <a:latin typeface="Roboto"/>
                <a:cs typeface="Roboto"/>
              </a:rPr>
              <a:t>ест</a:t>
            </a:r>
            <a:r>
              <a:rPr sz="1500" spc="-10" dirty="0">
                <a:latin typeface="Roboto"/>
                <a:cs typeface="Roboto"/>
              </a:rPr>
              <a:t>ь</a:t>
            </a:r>
            <a:r>
              <a:rPr sz="1500" spc="-5" dirty="0">
                <a:latin typeface="Roboto"/>
                <a:cs typeface="Roboto"/>
              </a:rPr>
              <a:t> проблемы</a:t>
            </a:r>
            <a:endParaRPr sz="1500" dirty="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ca117b1dc8_0_9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/>
              <a:t>Теорема Котельникова</a:t>
            </a:r>
            <a:endParaRPr/>
          </a:p>
        </p:txBody>
      </p:sp>
      <p:sp>
        <p:nvSpPr>
          <p:cNvPr id="224" name="Google Shape;224;g2ca117b1dc8_0_9"/>
          <p:cNvSpPr txBox="1"/>
          <p:nvPr/>
        </p:nvSpPr>
        <p:spPr>
          <a:xfrm>
            <a:off x="500550" y="1045350"/>
            <a:ext cx="6982500" cy="24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1600" dirty="0"/>
              <a:t>Для правильного восстановления аналогового сигнала из цифрового без искажений и потерь используется теорема отсчетов, известная как </a:t>
            </a:r>
            <a:r>
              <a:rPr lang="ru-RU" sz="1600" b="1" dirty="0"/>
              <a:t>Теорема Котельникова</a:t>
            </a:r>
            <a:endParaRPr sz="1600" b="1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600" b="1" dirty="0"/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1600" b="1" dirty="0"/>
              <a:t>Любой непрерывный сигнал с ограниченным спектром может быть восстановлен однозначно и без потерь по своим дискретным отсчетам, взятым с частотой строго больше удвоенной верхней частоты спектра непрерывного сигнала.</a:t>
            </a:r>
            <a:endParaRPr sz="1600" b="1" dirty="0"/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600" dirty="0"/>
          </a:p>
        </p:txBody>
      </p:sp>
      <p:pic>
        <p:nvPicPr>
          <p:cNvPr id="225" name="Google Shape;225;g2ca117b1dc8_0_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31425" y="1096975"/>
            <a:ext cx="1300600" cy="19441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g2ca117b1dc8_0_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89100" y="3366725"/>
            <a:ext cx="4610100" cy="1152525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g2ca117b1dc8_0_9"/>
          <p:cNvSpPr txBox="1"/>
          <p:nvPr/>
        </p:nvSpPr>
        <p:spPr>
          <a:xfrm>
            <a:off x="7333375" y="3100675"/>
            <a:ext cx="1496700" cy="830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dirty="0"/>
              <a:t>Владимир </a:t>
            </a: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dirty="0"/>
              <a:t>Александрович </a:t>
            </a: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dirty="0"/>
              <a:t>Котельников</a:t>
            </a:r>
            <a:endParaRPr sz="140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2ca117b1dc8_0_10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/>
              <a:t>Спектральная плотность мощности (PSD)</a:t>
            </a:r>
            <a:endParaRPr/>
          </a:p>
        </p:txBody>
      </p:sp>
      <p:pic>
        <p:nvPicPr>
          <p:cNvPr id="233" name="Google Shape;233;g2ca117b1dc8_0_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21849" y="1587600"/>
            <a:ext cx="3339200" cy="3144750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g2ca117b1dc8_0_101"/>
          <p:cNvSpPr txBox="1"/>
          <p:nvPr/>
        </p:nvSpPr>
        <p:spPr>
          <a:xfrm>
            <a:off x="559050" y="935625"/>
            <a:ext cx="4745400" cy="2123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dirty="0"/>
              <a:t>БПФ входного сигнала из </a:t>
            </a:r>
            <a:r>
              <a:rPr lang="ru-RU" sz="1400" dirty="0" err="1"/>
              <a:t>N</a:t>
            </a:r>
            <a:r>
              <a:rPr lang="ru-RU" sz="1400" dirty="0"/>
              <a:t> точек вернет вектор из </a:t>
            </a:r>
            <a:r>
              <a:rPr lang="ru-RU" sz="1400" dirty="0" err="1"/>
              <a:t>N</a:t>
            </a:r>
            <a:r>
              <a:rPr lang="ru-RU" sz="1400" dirty="0"/>
              <a:t> точек. Первая половина этого вектора (</a:t>
            </a:r>
            <a:r>
              <a:rPr lang="ru-RU" sz="1400" dirty="0" err="1"/>
              <a:t>N</a:t>
            </a:r>
            <a:r>
              <a:rPr lang="ru-RU" sz="1400" dirty="0"/>
              <a:t> / 2 точки) содержит полезные значения частотного спектра от 0 Гц до частоты Найквиста </a:t>
            </a:r>
            <a:r>
              <a:rPr lang="ru-RU" sz="1400" dirty="0" err="1"/>
              <a:t>f</a:t>
            </a:r>
            <a:r>
              <a:rPr lang="ru-RU" sz="1400" baseline="-25000" dirty="0" err="1"/>
              <a:t>D</a:t>
            </a:r>
            <a:r>
              <a:rPr lang="ru-RU" sz="1400" dirty="0"/>
              <a:t> / 2. Вторая половина содержит комплексное сопряжение и может быть проигнорирована, поскольку она не предоставляет никакой полезной информации.</a:t>
            </a: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b="1" dirty="0"/>
              <a:t>Спектральная плотность мощности </a:t>
            </a:r>
            <a:r>
              <a:rPr lang="ru-RU" sz="1400" dirty="0"/>
              <a:t> в дополнение к БПФ также учитывает распределение мощности на каждой частоте</a:t>
            </a:r>
            <a:endParaRPr sz="1400" dirty="0"/>
          </a:p>
        </p:txBody>
      </p:sp>
      <p:pic>
        <p:nvPicPr>
          <p:cNvPr id="235" name="Google Shape;235;g2ca117b1dc8_0_1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69950" y="3106650"/>
            <a:ext cx="2743800" cy="1861875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g2ca117b1dc8_0_101"/>
          <p:cNvSpPr txBox="1"/>
          <p:nvPr/>
        </p:nvSpPr>
        <p:spPr>
          <a:xfrm>
            <a:off x="583650" y="3190988"/>
            <a:ext cx="2010900" cy="16927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b="1" dirty="0"/>
              <a:t>Децимация </a:t>
            </a:r>
            <a:r>
              <a:rPr lang="ru-RU" sz="1400" dirty="0"/>
              <a:t>(прореживание) – понижение частоты дискретизации. </a:t>
            </a:r>
            <a:r>
              <a:rPr lang="ru-RU" sz="1400" b="1" dirty="0"/>
              <a:t>Интерполяция</a:t>
            </a:r>
            <a:r>
              <a:rPr lang="ru-RU" sz="1400" dirty="0"/>
              <a:t> – повышение частоты дискретизации.</a:t>
            </a:r>
            <a:endParaRPr sz="140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ca117b1dc8_0_11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/>
              <a:t>Случайные сигналы и шум</a:t>
            </a:r>
            <a:endParaRPr/>
          </a:p>
        </p:txBody>
      </p:sp>
      <p:sp>
        <p:nvSpPr>
          <p:cNvPr id="242" name="Google Shape;242;g2ca117b1dc8_0_115"/>
          <p:cNvSpPr txBox="1"/>
          <p:nvPr/>
        </p:nvSpPr>
        <p:spPr>
          <a:xfrm>
            <a:off x="476850" y="954150"/>
            <a:ext cx="8190300" cy="2123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400" dirty="0"/>
              <a:t>Случайным сигналом называют функцию времени, значения которой заранее неизвестны и могут быть предсказаны лишь с некоторой вероятностью. К основным характеристикам случайных сигналов относятся:</a:t>
            </a:r>
            <a:endParaRPr sz="1400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ru-RU" sz="1400" dirty="0"/>
              <a:t>закон распределения (относительное время пребывания значения сигнала в определенном интервале),</a:t>
            </a:r>
            <a:endParaRPr sz="1400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ru-RU" sz="1400" dirty="0"/>
              <a:t>спектральное распределение мощности сигнала.</a:t>
            </a: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dirty="0"/>
              <a:t>СИГНАЛ = ИНФОРМАЦИОННЫЙ СИГНАЛ + ШУМ</a:t>
            </a: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  <p:pic>
        <p:nvPicPr>
          <p:cNvPr id="243" name="Google Shape;243;g2ca117b1dc8_0_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3225" y="2947250"/>
            <a:ext cx="4670575" cy="1677900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g2ca117b1dc8_0_115"/>
          <p:cNvSpPr txBox="1"/>
          <p:nvPr/>
        </p:nvSpPr>
        <p:spPr>
          <a:xfrm>
            <a:off x="6297500" y="2647350"/>
            <a:ext cx="2677500" cy="2123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dirty="0"/>
              <a:t>Аддитивный белый гауссов шум: спектральная плотность такого шума равномерно (одинаково) распределена на всех частотах, а значения шума во временной области распределены нормально (</a:t>
            </a:r>
            <a:r>
              <a:rPr lang="ru-RU" sz="1400" dirty="0" err="1"/>
              <a:t>Гауссовский</a:t>
            </a:r>
            <a:r>
              <a:rPr lang="ru-RU" sz="1400" dirty="0"/>
              <a:t> закон распределения)</a:t>
            </a:r>
            <a:endParaRPr sz="140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2ca117b1dc8_0_12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/>
              <a:t>Автокорреляционная функция (АКФ)</a:t>
            </a:r>
            <a:endParaRPr/>
          </a:p>
        </p:txBody>
      </p:sp>
      <p:sp>
        <p:nvSpPr>
          <p:cNvPr id="250" name="Google Shape;250;g2ca117b1dc8_0_124"/>
          <p:cNvSpPr txBox="1"/>
          <p:nvPr/>
        </p:nvSpPr>
        <p:spPr>
          <a:xfrm>
            <a:off x="500550" y="1213090"/>
            <a:ext cx="8190300" cy="1046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dirty="0"/>
              <a:t>Функция автоматической корреляции вычисляет корреляцию сигнала </a:t>
            </a:r>
            <a:r>
              <a:rPr lang="ru-RU" sz="1400" u="sng" dirty="0"/>
              <a:t>с собственной версией с задержкой по времени</a:t>
            </a:r>
            <a:r>
              <a:rPr lang="ru-RU" sz="1400" dirty="0"/>
              <a:t>. Идея, лежащая в его основе, заключается в том, что если сигнал содержит шаблон, который повторяется через промежуток времени в </a:t>
            </a:r>
            <a:r>
              <a:rPr lang="ru-RU" sz="1400" dirty="0" err="1"/>
              <a:t>t</a:t>
            </a:r>
            <a:r>
              <a:rPr lang="ru-RU" sz="1400" dirty="0"/>
              <a:t> дискретных отсчетов, будет высокая корреляция между сигналом и версией сигнала с задержкой в </a:t>
            </a:r>
            <a:r>
              <a:rPr lang="ru-RU" sz="1400" dirty="0" err="1"/>
              <a:t>t</a:t>
            </a:r>
            <a:r>
              <a:rPr lang="ru-RU" sz="1400" dirty="0"/>
              <a:t> дискретных отсчетов.</a:t>
            </a:r>
            <a:endParaRPr sz="1400" dirty="0"/>
          </a:p>
        </p:txBody>
      </p:sp>
      <p:pic>
        <p:nvPicPr>
          <p:cNvPr id="251" name="Google Shape;251;g2ca117b1dc8_0_1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21800" y="2259500"/>
            <a:ext cx="3968921" cy="2513650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g2ca117b1dc8_0_124"/>
          <p:cNvSpPr txBox="1"/>
          <p:nvPr/>
        </p:nvSpPr>
        <p:spPr>
          <a:xfrm>
            <a:off x="500550" y="2346475"/>
            <a:ext cx="3335400" cy="1908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dirty="0"/>
              <a:t>Интересный факт: автокорреляция и PSD являются парами преобразования Фурье, т. е. PSD может быть вычислен путем использования БПФ автокорреляционной функции, а автокорреляция может быть вычислена путем использования обратного преобразования Фурье функции PSD.</a:t>
            </a:r>
            <a:endParaRPr sz="140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ca117b1dc8_0_13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/>
              <a:t>Оконные функции в задачах фильтрации</a:t>
            </a:r>
            <a:endParaRPr/>
          </a:p>
        </p:txBody>
      </p:sp>
      <p:sp>
        <p:nvSpPr>
          <p:cNvPr id="258" name="Google Shape;258;g2ca117b1dc8_0_135"/>
          <p:cNvSpPr txBox="1"/>
          <p:nvPr/>
        </p:nvSpPr>
        <p:spPr>
          <a:xfrm>
            <a:off x="500550" y="1062950"/>
            <a:ext cx="3438900" cy="2985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dirty="0"/>
              <a:t>позволяют качественно улучшить его спектральные характеристики. </a:t>
            </a: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400" dirty="0"/>
              <a:t>Большое количество всевозможных окон обусловлено в первую очередь одной из главных особенностей любого оконного наложения. Эта особенность выражается во взаимосвязи уровня боковых лепестков и ширины центрального лепестка. Правило:</a:t>
            </a: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400" b="1" dirty="0"/>
              <a:t>Чем сильнее подавление боковых лепестков спектра, тем шире главный лепесток спектра и наоборот.</a:t>
            </a:r>
            <a:endParaRPr sz="14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  <p:pic>
        <p:nvPicPr>
          <p:cNvPr id="259" name="Google Shape;259;g2ca117b1dc8_0_1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48850" y="1418650"/>
            <a:ext cx="4734800" cy="27055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2d297d5cd37_3_40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/>
              <a:t>Вейвлет-преобразование</a:t>
            </a:r>
            <a:endParaRPr/>
          </a:p>
        </p:txBody>
      </p:sp>
      <p:sp>
        <p:nvSpPr>
          <p:cNvPr id="265" name="Google Shape;265;g2d297d5cd37_3_40"/>
          <p:cNvSpPr txBox="1"/>
          <p:nvPr/>
        </p:nvSpPr>
        <p:spPr>
          <a:xfrm>
            <a:off x="806950" y="2376175"/>
            <a:ext cx="34389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/>
              <a:t>это метод преобразования данных к представлению, в котором они могут быть локализованы как по времени, так и по частоте. </a:t>
            </a:r>
            <a:endParaRPr b="1" dirty="0"/>
          </a:p>
        </p:txBody>
      </p:sp>
      <p:pic>
        <p:nvPicPr>
          <p:cNvPr id="266" name="Google Shape;266;g2d297d5cd37_3_40"/>
          <p:cNvPicPr preferRelativeResize="0"/>
          <p:nvPr/>
        </p:nvPicPr>
        <p:blipFill rotWithShape="1">
          <a:blip r:embed="rId3">
            <a:alphaModFix/>
          </a:blip>
          <a:srcRect l="20711" t="17891" r="22839"/>
          <a:stretch/>
        </p:blipFill>
        <p:spPr>
          <a:xfrm>
            <a:off x="4924625" y="993000"/>
            <a:ext cx="3438899" cy="3751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2ca117b1dc8_0_14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/>
              <a:t>Вейвлет-преобразование</a:t>
            </a:r>
            <a:endParaRPr/>
          </a:p>
        </p:txBody>
      </p:sp>
      <p:sp>
        <p:nvSpPr>
          <p:cNvPr id="272" name="Google Shape;272;g2ca117b1dc8_0_143"/>
          <p:cNvSpPr txBox="1"/>
          <p:nvPr/>
        </p:nvSpPr>
        <p:spPr>
          <a:xfrm>
            <a:off x="500550" y="834350"/>
            <a:ext cx="4015200" cy="1046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dirty="0"/>
              <a:t>Выходные данные </a:t>
            </a:r>
            <a:r>
              <a:rPr lang="ru-RU" sz="1400" dirty="0" err="1"/>
              <a:t>вейвлет</a:t>
            </a:r>
            <a:r>
              <a:rPr lang="ru-RU" sz="1400" dirty="0"/>
              <a:t>-преобразования имеют высокое разрешение в частотной области, а также во временной области: </a:t>
            </a:r>
            <a:r>
              <a:rPr lang="ru-RU" sz="1400" u="sng" dirty="0"/>
              <a:t>сохраняется информация о временной области</a:t>
            </a:r>
            <a:r>
              <a:rPr lang="ru-RU" sz="1400" dirty="0"/>
              <a:t>.</a:t>
            </a:r>
            <a:endParaRPr sz="1400" dirty="0"/>
          </a:p>
        </p:txBody>
      </p:sp>
      <p:sp>
        <p:nvSpPr>
          <p:cNvPr id="273" name="Google Shape;273;g2ca117b1dc8_0_143"/>
          <p:cNvSpPr txBox="1"/>
          <p:nvPr/>
        </p:nvSpPr>
        <p:spPr>
          <a:xfrm>
            <a:off x="500550" y="2024900"/>
            <a:ext cx="4015200" cy="19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b="1" dirty="0" err="1"/>
              <a:t>Вейвлет</a:t>
            </a:r>
            <a:r>
              <a:rPr lang="ru-RU" sz="1400" b="1" dirty="0"/>
              <a:t>-преобразование лучше подходит для анализа сигналов с динамическим частотным спектром</a:t>
            </a:r>
            <a:r>
              <a:rPr lang="ru-RU" sz="1400" dirty="0"/>
              <a:t>, т.е. Частотный спектр изменяется со временем или имеет компонент с другой частотой, локализованный во времени (частота резко меняется в течение короткого периода времени).</a:t>
            </a:r>
            <a:endParaRPr sz="1400" dirty="0"/>
          </a:p>
        </p:txBody>
      </p:sp>
      <p:sp>
        <p:nvSpPr>
          <p:cNvPr id="275" name="Google Shape;275;g2ca117b1dc8_0_143"/>
          <p:cNvSpPr txBox="1"/>
          <p:nvPr/>
        </p:nvSpPr>
        <p:spPr>
          <a:xfrm>
            <a:off x="508800" y="3956525"/>
            <a:ext cx="8126400" cy="830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dirty="0" err="1"/>
              <a:t>вейвлет</a:t>
            </a:r>
            <a:r>
              <a:rPr lang="ru-RU" sz="1400" dirty="0"/>
              <a:t>-преобразование обеспечивает компромисс; в масштабах, в которых интересны зависящие от времени функции, оно имеет высокое разрешение во временной области, а в масштабах, в которых интересны частотно-зависимые функции, оно имеет высокое разрешение в частотной области.</a:t>
            </a:r>
            <a:endParaRPr sz="1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4B22E2-D005-B94D-80D6-53F26CCFC6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5750" y="939952"/>
            <a:ext cx="4507431" cy="2888868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2ca117b1dc8_0_17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dirty="0" err="1"/>
              <a:t>Вейвлет</a:t>
            </a:r>
            <a:r>
              <a:rPr lang="ru-RU" dirty="0"/>
              <a:t>-преобразование</a:t>
            </a:r>
            <a:endParaRPr dirty="0"/>
          </a:p>
        </p:txBody>
      </p:sp>
      <p:pic>
        <p:nvPicPr>
          <p:cNvPr id="281" name="Google Shape;281;g2ca117b1dc8_0_1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1338" y="3253325"/>
            <a:ext cx="2710625" cy="857950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g2ca117b1dc8_0_171"/>
          <p:cNvSpPr txBox="1"/>
          <p:nvPr/>
        </p:nvSpPr>
        <p:spPr>
          <a:xfrm>
            <a:off x="651675" y="1426625"/>
            <a:ext cx="4233600" cy="12618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dirty="0" err="1"/>
              <a:t>вейвлет</a:t>
            </a:r>
            <a:r>
              <a:rPr lang="ru-RU" sz="1400" dirty="0"/>
              <a:t>-преобразование одномерного сигнала будет иметь два измерения. Этот двумерный результат </a:t>
            </a:r>
            <a:r>
              <a:rPr lang="ru-RU" sz="1400" dirty="0" err="1"/>
              <a:t>вейвлет</a:t>
            </a:r>
            <a:r>
              <a:rPr lang="ru-RU" sz="1400" dirty="0"/>
              <a:t>-преобразования представляет собой представление сигнала в масштабе времени в виде </a:t>
            </a:r>
            <a:r>
              <a:rPr lang="ru-RU" sz="1400" b="1" dirty="0" err="1"/>
              <a:t>масштабограммы</a:t>
            </a:r>
            <a:r>
              <a:rPr lang="ru-RU" sz="1400" dirty="0"/>
              <a:t>.</a:t>
            </a:r>
            <a:endParaRPr sz="1400" dirty="0"/>
          </a:p>
        </p:txBody>
      </p:sp>
      <p:pic>
        <p:nvPicPr>
          <p:cNvPr id="283" name="Google Shape;283;g2ca117b1dc8_0_1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75950" y="1068111"/>
            <a:ext cx="3412077" cy="34120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2ca117b1dc8_0_188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/>
              <a:t>Работа вейвлет фильтра</a:t>
            </a:r>
            <a:endParaRPr/>
          </a:p>
        </p:txBody>
      </p:sp>
      <p:pic>
        <p:nvPicPr>
          <p:cNvPr id="289" name="Google Shape;289;g2ca117b1dc8_0_1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000" y="1077974"/>
            <a:ext cx="8159710" cy="3412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2ca70056557_0_3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/>
              <a:t>Вейвлет-семейства</a:t>
            </a:r>
            <a:endParaRPr/>
          </a:p>
        </p:txBody>
      </p:sp>
      <p:pic>
        <p:nvPicPr>
          <p:cNvPr id="295" name="Google Shape;295;g2ca70056557_0_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7700" y="1130053"/>
            <a:ext cx="6758150" cy="340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8"/>
          <p:cNvSpPr/>
          <p:nvPr/>
        </p:nvSpPr>
        <p:spPr>
          <a:xfrm>
            <a:off x="630000" y="2703050"/>
            <a:ext cx="1033800" cy="198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48"/>
          <p:cNvSpPr txBox="1">
            <a:spLocks noGrp="1"/>
          </p:cNvSpPr>
          <p:nvPr>
            <p:ph type="title"/>
          </p:nvPr>
        </p:nvSpPr>
        <p:spPr>
          <a:xfrm>
            <a:off x="500550" y="821219"/>
            <a:ext cx="85206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ML Professional</a:t>
            </a:r>
            <a:br>
              <a:rPr lang="en-US" dirty="0"/>
            </a:br>
            <a:r>
              <a:rPr lang="ru-RU" sz="1800" b="1" dirty="0">
                <a:latin typeface="Roboto"/>
                <a:ea typeface="Roboto"/>
                <a:cs typeface="Roboto"/>
                <a:sym typeface="Roboto"/>
              </a:rPr>
              <a:t>Анализ временных рядов. </a:t>
            </a:r>
            <a:br>
              <a:rPr lang="ru-RU" sz="1800" b="1" dirty="0">
                <a:latin typeface="Roboto"/>
                <a:ea typeface="Roboto"/>
                <a:cs typeface="Roboto"/>
                <a:sym typeface="Roboto"/>
              </a:rPr>
            </a:br>
            <a:r>
              <a:rPr lang="ru-RU" sz="1800" b="1" dirty="0">
                <a:latin typeface="Roboto"/>
                <a:ea typeface="Roboto"/>
                <a:cs typeface="Roboto"/>
                <a:sym typeface="Roboto"/>
              </a:rPr>
              <a:t>Часть 2: Извлечение признаков и применение моделей машинного обучения. Автоматическое прогнозирование</a:t>
            </a:r>
            <a:endParaRPr sz="2400" dirty="0"/>
          </a:p>
        </p:txBody>
      </p:sp>
      <p:sp>
        <p:nvSpPr>
          <p:cNvPr id="207" name="Google Shape;207;p48"/>
          <p:cNvSpPr txBox="1">
            <a:spLocks noGrp="1"/>
          </p:cNvSpPr>
          <p:nvPr>
            <p:ph type="subTitle" idx="1"/>
          </p:nvPr>
        </p:nvSpPr>
        <p:spPr>
          <a:xfrm>
            <a:off x="500550" y="520133"/>
            <a:ext cx="7796700" cy="35692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Тема вебинара</a:t>
            </a:r>
            <a:endParaRPr dirty="0"/>
          </a:p>
        </p:txBody>
      </p:sp>
      <p:sp>
        <p:nvSpPr>
          <p:cNvPr id="208" name="Google Shape;208;p48"/>
          <p:cNvSpPr txBox="1">
            <a:spLocks noGrp="1"/>
          </p:cNvSpPr>
          <p:nvPr>
            <p:ph type="subTitle" idx="2"/>
          </p:nvPr>
        </p:nvSpPr>
        <p:spPr>
          <a:xfrm>
            <a:off x="3082400" y="2304911"/>
            <a:ext cx="5856300" cy="39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Игорь Стурейко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2215E3-7B5E-BC4F-9DA6-F65D728D82F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2156" r="295"/>
          <a:stretch/>
        </p:blipFill>
        <p:spPr>
          <a:xfrm>
            <a:off x="832654" y="2865544"/>
            <a:ext cx="1662292" cy="1657372"/>
          </a:xfrm>
          <a:prstGeom prst="ellipse">
            <a:avLst/>
          </a:prstGeom>
          <a:ln w="127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1" name="Google Shape;209;p48">
            <a:extLst>
              <a:ext uri="{FF2B5EF4-FFF2-40B4-BE49-F238E27FC236}">
                <a16:creationId xmlns:a16="http://schemas.microsoft.com/office/drawing/2014/main" id="{344F9CC2-F3CD-DA4B-A4E6-2379A619A7CB}"/>
              </a:ext>
            </a:extLst>
          </p:cNvPr>
          <p:cNvSpPr txBox="1">
            <a:spLocks/>
          </p:cNvSpPr>
          <p:nvPr/>
        </p:nvSpPr>
        <p:spPr>
          <a:xfrm>
            <a:off x="3082400" y="2701811"/>
            <a:ext cx="5938750" cy="2133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>
            <a:lvl1pPr marL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 i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70025" indent="-1465263">
              <a:tabLst>
                <a:tab pos="1465263" algn="l"/>
              </a:tabLst>
            </a:pPr>
            <a:r>
              <a:rPr lang="ru-RU" sz="1150" b="1" kern="0" dirty="0"/>
              <a:t>Руководитель курсов: </a:t>
            </a:r>
            <a:r>
              <a:rPr lang="en-US" sz="1150" b="1" kern="0" dirty="0"/>
              <a:t>	Reinforcement Learning, ML Professional, ML Basic, </a:t>
            </a:r>
            <a:br>
              <a:rPr lang="en-US" sz="1150" b="1" kern="0" dirty="0"/>
            </a:br>
            <a:r>
              <a:rPr lang="en-US" sz="1150" b="1" kern="0" dirty="0" err="1"/>
              <a:t>MLOps</a:t>
            </a:r>
            <a:r>
              <a:rPr lang="en-US" sz="1150" b="1" kern="0" dirty="0"/>
              <a:t>, </a:t>
            </a:r>
            <a:r>
              <a:rPr lang="en-US" sz="1150" b="1" kern="0" dirty="0" err="1"/>
              <a:t>FinML</a:t>
            </a:r>
            <a:endParaRPr lang="en-US" sz="1150" b="1" kern="0" dirty="0"/>
          </a:p>
          <a:p>
            <a:pPr rtl="0"/>
            <a:endParaRPr lang="en-US" sz="1150" b="1" kern="0" dirty="0"/>
          </a:p>
          <a:p>
            <a:pPr rtl="0"/>
            <a:r>
              <a:rPr lang="en-US" sz="1150" b="1" kern="0" dirty="0" err="1"/>
              <a:t>Teamlead</a:t>
            </a:r>
            <a:r>
              <a:rPr lang="en-US" sz="1150" b="1" kern="0" dirty="0"/>
              <a:t>, </a:t>
            </a:r>
            <a:r>
              <a:rPr lang="ru-RU" sz="1150" b="1" kern="0" dirty="0"/>
              <a:t>главный инженер проекта, </a:t>
            </a:r>
          </a:p>
          <a:p>
            <a:pPr rtl="0"/>
            <a:r>
              <a:rPr lang="ru-RU" sz="1150" b="1" kern="0" dirty="0"/>
              <a:t>Физический факультет МГУ, </a:t>
            </a:r>
            <a:r>
              <a:rPr lang="en-US" sz="1150" b="1" kern="0" dirty="0"/>
              <a:t>PhD </a:t>
            </a:r>
            <a:r>
              <a:rPr lang="ru-RU" sz="1150" b="1" kern="0" dirty="0"/>
              <a:t>теоретическая физика</a:t>
            </a:r>
          </a:p>
          <a:p>
            <a:pPr rtl="0"/>
            <a:endParaRPr lang="ru-RU" sz="1150" kern="0" dirty="0"/>
          </a:p>
          <a:p>
            <a:pPr rtl="0"/>
            <a:r>
              <a:rPr lang="ru-RU" sz="1150" b="1" kern="0" dirty="0"/>
              <a:t>Опыт:</a:t>
            </a:r>
            <a:endParaRPr lang="ru-RU" sz="1150" kern="0" dirty="0"/>
          </a:p>
          <a:p>
            <a:pPr rtl="0"/>
            <a:r>
              <a:rPr lang="ru-RU" sz="1150" kern="0" dirty="0"/>
              <a:t>Более 15 лет занимался прикладной математикой и мат моделированием</a:t>
            </a:r>
          </a:p>
          <a:p>
            <a:pPr rtl="0"/>
            <a:r>
              <a:rPr lang="ru-RU" sz="1150" kern="0" dirty="0"/>
              <a:t>(</a:t>
            </a:r>
            <a:r>
              <a:rPr lang="en-US" sz="1150" kern="0" dirty="0"/>
              <a:t>Data Scientist) (Python, </a:t>
            </a:r>
            <a:r>
              <a:rPr lang="ru-RU" sz="1150" kern="0" dirty="0"/>
              <a:t>С++) в НИИ ПАО Газпром</a:t>
            </a:r>
          </a:p>
          <a:p>
            <a:pPr rtl="0"/>
            <a:endParaRPr lang="ru-RU" sz="1150" kern="0" dirty="0"/>
          </a:p>
          <a:p>
            <a:pPr rtl="0"/>
            <a:endParaRPr lang="ru-RU" sz="1150" b="1" kern="0" dirty="0"/>
          </a:p>
          <a:p>
            <a:pPr rtl="0"/>
            <a:r>
              <a:rPr lang="ru-RU" sz="1150" b="1" kern="0" dirty="0"/>
              <a:t>@</a:t>
            </a:r>
            <a:r>
              <a:rPr lang="en-US" sz="1150" b="1" kern="0" dirty="0" err="1"/>
              <a:t>stureiko</a:t>
            </a:r>
            <a:r>
              <a:rPr lang="en-US" sz="1150" b="1" kern="0" dirty="0"/>
              <a:t> (TG)</a:t>
            </a:r>
          </a:p>
          <a:p>
            <a:pPr rtl="0"/>
            <a:endParaRPr lang="en-US" sz="1150" b="1" kern="0" dirty="0"/>
          </a:p>
          <a:p>
            <a:pPr rtl="0"/>
            <a:r>
              <a:rPr lang="en-US" sz="1150" b="1" kern="0" dirty="0"/>
              <a:t>LinkedIn: </a:t>
            </a:r>
            <a:r>
              <a:rPr lang="en-US" sz="1150" kern="0" dirty="0">
                <a:hlinkClick r:id="rId4"/>
              </a:rPr>
              <a:t>igor-stureiko</a:t>
            </a:r>
            <a:r>
              <a:rPr lang="en-US" sz="1150" kern="0" dirty="0"/>
              <a:t> </a:t>
            </a:r>
          </a:p>
          <a:p>
            <a:pPr rtl="0"/>
            <a:endParaRPr lang="en-US" sz="1150" kern="0" dirty="0"/>
          </a:p>
          <a:p>
            <a:pPr rtl="0"/>
            <a:r>
              <a:rPr lang="en-US" sz="1150" b="1" kern="0" dirty="0"/>
              <a:t>@</a:t>
            </a:r>
            <a:r>
              <a:rPr lang="en-US" sz="1150" b="1" kern="0" dirty="0" err="1"/>
              <a:t>rl_fintech</a:t>
            </a:r>
            <a:r>
              <a:rPr lang="en-US" sz="1150" b="1" kern="0" dirty="0"/>
              <a:t> </a:t>
            </a:r>
            <a:r>
              <a:rPr lang="en-US" sz="1150" kern="0" dirty="0"/>
              <a:t>(</a:t>
            </a:r>
            <a:r>
              <a:rPr lang="ru-RU" sz="1150" kern="0" dirty="0"/>
              <a:t>Мой канал о моделях в бизнесе)</a:t>
            </a:r>
            <a:endParaRPr lang="ru-RU" sz="1400" kern="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74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</a:pPr>
            <a:r>
              <a:rPr lang="en-US" dirty="0" err="1"/>
              <a:t>tsfresh</a:t>
            </a:r>
            <a:r>
              <a:rPr lang="en-US" dirty="0"/>
              <a:t> </a:t>
            </a:r>
            <a:r>
              <a:rPr lang="ru-RU" dirty="0"/>
              <a:t>и </a:t>
            </a:r>
            <a:r>
              <a:rPr lang="en-US" dirty="0" err="1"/>
              <a:t>tsfel</a:t>
            </a:r>
            <a:br>
              <a:rPr lang="en-US" dirty="0"/>
            </a:br>
            <a:r>
              <a:rPr lang="ru-RU" dirty="0" err="1"/>
              <a:t>автогенерация</a:t>
            </a:r>
            <a:r>
              <a:rPr lang="ru-RU" dirty="0"/>
              <a:t> признаков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338202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2ca70056557_0_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</a:pPr>
            <a:r>
              <a:rPr lang="ru-RU"/>
              <a:t>tsfresh</a:t>
            </a:r>
            <a:endParaRPr/>
          </a:p>
        </p:txBody>
      </p:sp>
      <p:pic>
        <p:nvPicPr>
          <p:cNvPr id="316" name="Google Shape;316;g2ca70056557_0_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28050" y="2062800"/>
            <a:ext cx="3915951" cy="2462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g2ca70056557_0_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29484" y="330725"/>
            <a:ext cx="2126271" cy="1419225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g2ca70056557_0_4"/>
          <p:cNvSpPr txBox="1"/>
          <p:nvPr/>
        </p:nvSpPr>
        <p:spPr>
          <a:xfrm>
            <a:off x="500550" y="1128350"/>
            <a:ext cx="4161300" cy="3200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dirty="0"/>
              <a:t>Для задач классификации и регрессии значимость извлеченных признаков имеет большое значение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-RU"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dirty="0"/>
              <a:t>Слишком большое количество нерелевантных признаков ухудшит способность алгоритма к обобщению за пределы набора последовательностей и приведет к переобучению.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dirty="0"/>
              <a:t> </a:t>
            </a: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b="1" dirty="0" err="1"/>
              <a:t>tsfresh</a:t>
            </a:r>
            <a:r>
              <a:rPr lang="ru-RU" sz="1400" dirty="0"/>
              <a:t> предоставляет алгоритм выбора признаков на основе статистических тестов гипотез, которые по умолчанию настраиваются автоматически в зависимости от типа контролируемой задачи машинного обучения (классификация / регрессия) и типа признака (категориальный / непрерывный).</a:t>
            </a:r>
            <a:endParaRPr sz="1400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2cc484e9b7a_0_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</a:pPr>
            <a:r>
              <a:rPr lang="ru-RU"/>
              <a:t>tsfresh</a:t>
            </a:r>
            <a:endParaRPr/>
          </a:p>
        </p:txBody>
      </p:sp>
      <p:pic>
        <p:nvPicPr>
          <p:cNvPr id="324" name="Google Shape;324;g2cc484e9b7a_0_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3575" y="1839100"/>
            <a:ext cx="5076825" cy="1419225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g2cc484e9b7a_0_5"/>
          <p:cNvSpPr txBox="1"/>
          <p:nvPr/>
        </p:nvSpPr>
        <p:spPr>
          <a:xfrm>
            <a:off x="430075" y="971925"/>
            <a:ext cx="8841900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b="1" dirty="0" err="1"/>
              <a:t>tsfresh</a:t>
            </a:r>
            <a:r>
              <a:rPr lang="ru-RU" sz="1400" dirty="0"/>
              <a:t> реализует интерфейсы прикладного программирования наиболее популярных фреймворков машинного обучения и анализа данных Python, таких как </a:t>
            </a:r>
            <a:r>
              <a:rPr lang="ru-RU" sz="1400" dirty="0" err="1"/>
              <a:t>scikit-learn</a:t>
            </a:r>
            <a:r>
              <a:rPr lang="ru-RU" sz="1400" dirty="0"/>
              <a:t>, </a:t>
            </a:r>
            <a:r>
              <a:rPr lang="ru-RU" sz="1400" dirty="0" err="1"/>
              <a:t>numpy</a:t>
            </a:r>
            <a:r>
              <a:rPr lang="ru-RU" sz="1400" dirty="0"/>
              <a:t>, </a:t>
            </a:r>
            <a:r>
              <a:rPr lang="ru-RU" sz="1400" dirty="0" err="1"/>
              <a:t>pandas</a:t>
            </a:r>
            <a:r>
              <a:rPr lang="ru-RU" sz="1400" dirty="0"/>
              <a:t>, </a:t>
            </a:r>
            <a:r>
              <a:rPr lang="ru-RU" sz="1400" dirty="0" err="1"/>
              <a:t>scipy</a:t>
            </a:r>
            <a:r>
              <a:rPr lang="ru-RU" sz="1400" dirty="0"/>
              <a:t>, </a:t>
            </a:r>
            <a:r>
              <a:rPr lang="ru-RU" sz="1400" dirty="0" err="1"/>
              <a:t>keras</a:t>
            </a:r>
            <a:r>
              <a:rPr lang="ru-RU" sz="1400" dirty="0"/>
              <a:t> и </a:t>
            </a:r>
            <a:r>
              <a:rPr lang="ru-RU" sz="1400" dirty="0" err="1"/>
              <a:t>tensorflow</a:t>
            </a:r>
            <a:r>
              <a:rPr lang="ru-RU" sz="1400" dirty="0"/>
              <a:t>. </a:t>
            </a:r>
            <a:endParaRPr sz="1400" dirty="0"/>
          </a:p>
        </p:txBody>
      </p:sp>
      <p:sp>
        <p:nvSpPr>
          <p:cNvPr id="326" name="Google Shape;326;g2cc484e9b7a_0_5"/>
          <p:cNvSpPr txBox="1"/>
          <p:nvPr/>
        </p:nvSpPr>
        <p:spPr>
          <a:xfrm>
            <a:off x="430075" y="3294225"/>
            <a:ext cx="8568600" cy="1477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dirty="0"/>
              <a:t>Подмодуль </a:t>
            </a:r>
            <a:r>
              <a:rPr lang="ru-RU" sz="1400" dirty="0" err="1"/>
              <a:t>feature_extraction</a:t>
            </a:r>
            <a:r>
              <a:rPr lang="ru-RU" sz="1400" dirty="0"/>
              <a:t> содержит набор калькуляторов признаков. Количество и параметры всех извлекаемых объектов контролируются словарем настроек (функция </a:t>
            </a:r>
            <a:r>
              <a:rPr lang="ru-RU" sz="1400" dirty="0" err="1"/>
              <a:t>extract_features</a:t>
            </a:r>
            <a:r>
              <a:rPr lang="ru-RU" sz="1400" dirty="0"/>
              <a:t>).</a:t>
            </a: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dirty="0"/>
              <a:t>Подмодуль </a:t>
            </a:r>
            <a:r>
              <a:rPr lang="ru-RU" sz="1400" dirty="0" err="1"/>
              <a:t>feature_selection</a:t>
            </a:r>
            <a:r>
              <a:rPr lang="ru-RU" sz="1400" dirty="0"/>
              <a:t> предоставляет функцию </a:t>
            </a:r>
            <a:r>
              <a:rPr lang="ru-RU" sz="1400" dirty="0" err="1"/>
              <a:t>select_features</a:t>
            </a:r>
            <a:r>
              <a:rPr lang="ru-RU" sz="1400" dirty="0"/>
              <a:t>, которая реализует алгоритм выбора признаков. </a:t>
            </a: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dirty="0" err="1"/>
              <a:t>tsfresh</a:t>
            </a:r>
            <a:r>
              <a:rPr lang="ru-RU" sz="1400" dirty="0"/>
              <a:t> для удобства содержит функцию </a:t>
            </a:r>
            <a:r>
              <a:rPr lang="ru-RU" sz="1400" dirty="0" err="1"/>
              <a:t>extract_relevant_features</a:t>
            </a:r>
            <a:r>
              <a:rPr lang="ru-RU" sz="1400" dirty="0"/>
              <a:t>, которая объединяет извлечение и выбор с дополнительным промежуточным этапом вычисления. </a:t>
            </a:r>
            <a:endParaRPr sz="1400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2cc484e9b7a_0_28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</a:pPr>
            <a:r>
              <a:rPr lang="ru-RU"/>
              <a:t>tsfel</a:t>
            </a:r>
            <a:endParaRPr/>
          </a:p>
        </p:txBody>
      </p:sp>
      <p:sp>
        <p:nvSpPr>
          <p:cNvPr id="332" name="Google Shape;332;g2cc484e9b7a_0_28"/>
          <p:cNvSpPr txBox="1"/>
          <p:nvPr/>
        </p:nvSpPr>
        <p:spPr>
          <a:xfrm>
            <a:off x="543550" y="963850"/>
            <a:ext cx="7980300" cy="830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dirty="0"/>
              <a:t>TSFEL может обрабатывать многомерные временные ряды, впоследствии применяется набор методов предварительной обработки, гарантирующих не только адекватное качество сигнала, но и синхронизацию временных рядов.</a:t>
            </a:r>
            <a:endParaRPr sz="1400" dirty="0"/>
          </a:p>
        </p:txBody>
      </p:sp>
      <p:pic>
        <p:nvPicPr>
          <p:cNvPr id="333" name="Google Shape;333;g2cc484e9b7a_0_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9425" y="2312550"/>
            <a:ext cx="2031725" cy="2031725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g2cc484e9b7a_0_28"/>
          <p:cNvSpPr txBox="1"/>
          <p:nvPr/>
        </p:nvSpPr>
        <p:spPr>
          <a:xfrm>
            <a:off x="500550" y="4233450"/>
            <a:ext cx="6390600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dirty="0"/>
              <a:t>Практический пример1: </a:t>
            </a:r>
            <a:r>
              <a:rPr lang="ru-RU" sz="1400" u="sng" dirty="0">
                <a:solidFill>
                  <a:schemeClr val="hlink"/>
                </a:solidFill>
                <a:hlinkClick r:id="rId4"/>
              </a:rPr>
              <a:t>https://habr.com/ru/companies/otus/articles/721026/</a:t>
            </a: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dirty="0"/>
              <a:t>Практический пример 2: </a:t>
            </a:r>
            <a:r>
              <a:rPr lang="ru-RU" sz="1400" u="sng" dirty="0">
                <a:solidFill>
                  <a:schemeClr val="hlink"/>
                </a:solidFill>
                <a:hlinkClick r:id="rId5"/>
              </a:rPr>
              <a:t>https://habr.com/ru/companies/otus/articles/651895/</a:t>
            </a:r>
            <a:endParaRPr sz="1400" dirty="0"/>
          </a:p>
        </p:txBody>
      </p:sp>
      <p:pic>
        <p:nvPicPr>
          <p:cNvPr id="335" name="Google Shape;335;g2cc484e9b7a_0_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80275" y="2106137"/>
            <a:ext cx="5925019" cy="2031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2cc485b7791_1_12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</a:pPr>
            <a:r>
              <a:rPr lang="ru-RU"/>
              <a:t>tsfel</a:t>
            </a:r>
            <a:endParaRPr/>
          </a:p>
        </p:txBody>
      </p:sp>
      <p:sp>
        <p:nvSpPr>
          <p:cNvPr id="341" name="Google Shape;341;g2cc485b7791_1_12"/>
          <p:cNvSpPr txBox="1"/>
          <p:nvPr/>
        </p:nvSpPr>
        <p:spPr>
          <a:xfrm>
            <a:off x="500550" y="913450"/>
            <a:ext cx="8283000" cy="2554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400" dirty="0"/>
              <a:t>Временной ряд может быть передан в метод извлечения объектов двумя способами:</a:t>
            </a:r>
            <a:endParaRPr sz="1400" dirty="0"/>
          </a:p>
          <a:p>
            <a:pPr marL="457200" lvl="0" indent="-317500" algn="just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ru-RU" sz="1400" dirty="0" err="1"/>
              <a:t>dataset_features_extractor</a:t>
            </a:r>
            <a:r>
              <a:rPr lang="ru-RU" sz="1400" dirty="0"/>
              <a:t>: получает строку, содержащую корневой каталог </a:t>
            </a:r>
            <a:r>
              <a:rPr lang="ru-RU" sz="1400" dirty="0" err="1"/>
              <a:t>dataset</a:t>
            </a:r>
            <a:r>
              <a:rPr lang="ru-RU" sz="1400" dirty="0"/>
              <a:t> и </a:t>
            </a:r>
            <a:r>
              <a:rPr lang="ru-RU" sz="1400" dirty="0" err="1"/>
              <a:t>feat_dict</a:t>
            </a:r>
            <a:r>
              <a:rPr lang="ru-RU" sz="1400" dirty="0"/>
              <a:t> словаря объектов конфигурации.</a:t>
            </a:r>
            <a:endParaRPr sz="1400" dirty="0"/>
          </a:p>
          <a:p>
            <a:pPr marL="457200" lvl="0" indent="-317500" algn="just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ru-RU" sz="1400" dirty="0" err="1"/>
              <a:t>time_series_features_extractor</a:t>
            </a:r>
            <a:r>
              <a:rPr lang="ru-RU" sz="1400" dirty="0"/>
              <a:t>: получает многомерную структуру с временными рядами, хранящимися в памяти в виде переменных, словарем функций конфигурации </a:t>
            </a:r>
            <a:r>
              <a:rPr lang="ru-RU" sz="1400" dirty="0" err="1"/>
              <a:t>feat_dict</a:t>
            </a:r>
            <a:r>
              <a:rPr lang="ru-RU" sz="1400" dirty="0"/>
              <a:t> и частотой дискретизации в Герцах.</a:t>
            </a:r>
            <a:endParaRPr sz="1400" dirty="0"/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dirty="0"/>
              <a:t>Объекты TSFEL могут быть сгруппированы в три категории в соответствии с областью, в которой они вычисляются: </a:t>
            </a:r>
            <a:r>
              <a:rPr lang="ru-RU" sz="1400" b="1" dirty="0"/>
              <a:t>временная, статистическая и спектральная области. </a:t>
            </a:r>
            <a:endParaRPr sz="1400" b="1" dirty="0"/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dirty="0"/>
              <a:t>Набор извлеченных объектов в виде может быть представлен в виде графика горизонта.</a:t>
            </a:r>
            <a:endParaRPr sz="1400" dirty="0"/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dirty="0"/>
              <a:t>Пример: по датчикам акселерометра и пульсометра определяется действие человека.</a:t>
            </a:r>
            <a:endParaRPr sz="1400" dirty="0"/>
          </a:p>
        </p:txBody>
      </p:sp>
      <p:pic>
        <p:nvPicPr>
          <p:cNvPr id="342" name="Google Shape;342;g2cc485b7791_1_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0500" y="3516325"/>
            <a:ext cx="8183100" cy="119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2ccb3f1b933_0_7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</a:pPr>
            <a:r>
              <a:rPr lang="ru-RU"/>
              <a:t>Time Series Bag-of-Features</a:t>
            </a:r>
            <a:endParaRPr/>
          </a:p>
        </p:txBody>
      </p:sp>
      <p:sp>
        <p:nvSpPr>
          <p:cNvPr id="348" name="Google Shape;348;g2ccb3f1b933_0_74"/>
          <p:cNvSpPr txBox="1"/>
          <p:nvPr/>
        </p:nvSpPr>
        <p:spPr>
          <a:xfrm>
            <a:off x="500550" y="1048200"/>
            <a:ext cx="8186700" cy="341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dirty="0"/>
              <a:t>“Мешок признаков” аналог “Мешок слов” (англ. </a:t>
            </a:r>
            <a:r>
              <a:rPr lang="ru-RU" sz="1400" dirty="0" err="1"/>
              <a:t>bag-of-words</a:t>
            </a:r>
            <a:r>
              <a:rPr lang="ru-RU" sz="1400" dirty="0"/>
              <a:t>) — упрощенное представление текста, которое используется в обработке естественных языков и информационном поиске. В этой модели текст (одно предложение или весь документ) представляется в виде мешка (мультимножества) его слов без какого-либо учета грамматики и порядка слов, но с сохранением информации об их количестве.</a:t>
            </a:r>
            <a:endParaRPr sz="1400" dirty="0"/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  <a:p>
            <a:pPr marL="457200" lvl="0" indent="-317500" algn="just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ru-RU" sz="1400" b="1" dirty="0"/>
              <a:t>Случайные </a:t>
            </a:r>
            <a:r>
              <a:rPr lang="ru-RU" sz="1400" b="1" dirty="0" err="1"/>
              <a:t>подпоследовательности</a:t>
            </a:r>
            <a:r>
              <a:rPr lang="ru-RU" sz="1400" dirty="0"/>
              <a:t> извлекаются из каждого входного временного ряда.</a:t>
            </a:r>
            <a:endParaRPr sz="1400" dirty="0"/>
          </a:p>
          <a:p>
            <a:pPr marL="457200" lvl="0" indent="-317500" algn="just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ru-RU" sz="1400" dirty="0"/>
              <a:t>Каждая </a:t>
            </a:r>
            <a:r>
              <a:rPr lang="ru-RU" sz="1400" dirty="0" err="1"/>
              <a:t>подпоследовательность</a:t>
            </a:r>
            <a:r>
              <a:rPr lang="ru-RU" sz="1400" dirty="0"/>
              <a:t> разбивается на н</a:t>
            </a:r>
            <a:r>
              <a:rPr lang="ru-RU" sz="1400" b="1" dirty="0"/>
              <a:t>есколько интервалов.</a:t>
            </a:r>
            <a:endParaRPr sz="1400" b="1" dirty="0"/>
          </a:p>
          <a:p>
            <a:pPr marL="457200" lvl="0" indent="-317500" algn="just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ru-RU" sz="1400" dirty="0"/>
              <a:t>Из каждого интервала извлекаются три характеристики: среднее значение, стандартное отклонение и наклон.</a:t>
            </a:r>
            <a:endParaRPr sz="1400" dirty="0"/>
          </a:p>
          <a:p>
            <a:pPr marL="457200" lvl="0" indent="-317500" algn="just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ru-RU" sz="1400" dirty="0"/>
              <a:t>Из всей </a:t>
            </a:r>
            <a:r>
              <a:rPr lang="ru-RU" sz="1400" dirty="0" err="1"/>
              <a:t>подпоследовательности</a:t>
            </a:r>
            <a:r>
              <a:rPr lang="ru-RU" sz="1400" dirty="0"/>
              <a:t> также извлекаются четыре характеристики: среднее значение, стандартное отклонение и начальный и конечный индексы.</a:t>
            </a:r>
            <a:endParaRPr sz="1400" dirty="0"/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dirty="0"/>
              <a:t>Выделенные признаки </a:t>
            </a:r>
            <a:r>
              <a:rPr lang="ru-RU" sz="1400" dirty="0" err="1"/>
              <a:t>подпоследовательностей</a:t>
            </a:r>
            <a:r>
              <a:rPr lang="ru-RU" sz="1400" dirty="0"/>
              <a:t> используются для классификации временных рядов: </a:t>
            </a:r>
            <a:r>
              <a:rPr lang="ru-RU" sz="1400" u="sng" dirty="0">
                <a:solidFill>
                  <a:schemeClr val="hlink"/>
                </a:solidFill>
                <a:hlinkClick r:id="rId3"/>
              </a:rPr>
              <a:t>https://pyts.readthedocs.io/en/stable/auto_examples/classification/plot_tsbf.html</a:t>
            </a:r>
            <a:endParaRPr sz="1400" dirty="0"/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  <p:pic>
        <p:nvPicPr>
          <p:cNvPr id="349" name="Google Shape;349;g2ccb3f1b933_0_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72050" y="156525"/>
            <a:ext cx="1486136" cy="89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74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</a:pPr>
            <a:r>
              <a:rPr lang="ru-RU" dirty="0"/>
              <a:t>Автоматическое прогнозирование и автоматический отбор признаков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5692176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2ca70056557_0_20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</a:pPr>
            <a:r>
              <a:rPr lang="ru-RU"/>
              <a:t>AutoML для временных рядов</a:t>
            </a:r>
            <a:endParaRPr/>
          </a:p>
        </p:txBody>
      </p:sp>
      <p:pic>
        <p:nvPicPr>
          <p:cNvPr id="369" name="Google Shape;369;g2ca70056557_0_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9925" y="2731950"/>
            <a:ext cx="4457750" cy="1440450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g2ca70056557_0_20"/>
          <p:cNvSpPr txBox="1"/>
          <p:nvPr/>
        </p:nvSpPr>
        <p:spPr>
          <a:xfrm>
            <a:off x="539475" y="1126750"/>
            <a:ext cx="8182200" cy="1477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dirty="0" err="1"/>
              <a:t>AutoML</a:t>
            </a:r>
            <a:r>
              <a:rPr lang="ru-RU" sz="1400" dirty="0"/>
              <a:t> </a:t>
            </a:r>
            <a:r>
              <a:rPr lang="ru-RU" sz="1400" dirty="0" err="1"/>
              <a:t>фреймворки</a:t>
            </a:r>
            <a:r>
              <a:rPr lang="ru-RU" sz="1400" dirty="0"/>
              <a:t> решают задачу оптимизации вида “построить такой пайплайн, который дает конечный прогноз с наименьшей (среди всех рассмотренных решений) ошибкой</a:t>
            </a: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dirty="0"/>
              <a:t>Проблема: сложность в адаптации текущей функциональности имеющихся библиотек для прогнозирования рядов без переработки инструментария для других задач (классификации и регрессии)</a:t>
            </a:r>
            <a:endParaRPr sz="1400" dirty="0"/>
          </a:p>
        </p:txBody>
      </p:sp>
      <p:pic>
        <p:nvPicPr>
          <p:cNvPr id="371" name="Google Shape;371;g2ca70056557_0_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65849" y="2550100"/>
            <a:ext cx="1964550" cy="90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g2ca70056557_0_20"/>
          <p:cNvPicPr preferRelativeResize="0"/>
          <p:nvPr/>
        </p:nvPicPr>
        <p:blipFill rotWithShape="1">
          <a:blip r:embed="rId5">
            <a:alphaModFix/>
          </a:blip>
          <a:srcRect l="28622" r="28860"/>
          <a:stretch/>
        </p:blipFill>
        <p:spPr>
          <a:xfrm>
            <a:off x="5100513" y="3516313"/>
            <a:ext cx="2029877" cy="703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g2ca70056557_0_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08574" y="2713427"/>
            <a:ext cx="1285233" cy="1477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2ccb3f1b933_0_8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</a:pPr>
            <a:r>
              <a:rPr lang="ru-RU"/>
              <a:t>AutoML для временных рядов</a:t>
            </a:r>
            <a:endParaRPr/>
          </a:p>
        </p:txBody>
      </p:sp>
      <p:sp>
        <p:nvSpPr>
          <p:cNvPr id="379" name="Google Shape;379;g2ccb3f1b933_0_8"/>
          <p:cNvSpPr txBox="1"/>
          <p:nvPr/>
        </p:nvSpPr>
        <p:spPr>
          <a:xfrm>
            <a:off x="480900" y="1426625"/>
            <a:ext cx="8182200" cy="2092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1200"/>
              </a:spcAft>
              <a:buSzPts val="1600"/>
              <a:buChar char="-"/>
            </a:pPr>
            <a:r>
              <a:rPr lang="ru-RU" sz="1400" dirty="0"/>
              <a:t>Все модели поддерживают прогнозирование многомерных выходных данных (нескольких временных рядов), а также поддерживают вероятностные прогнозы (верхняя / нижняя граница).</a:t>
            </a:r>
            <a:endParaRPr sz="1400" dirty="0"/>
          </a:p>
          <a:p>
            <a:pPr marL="457200" lvl="0" indent="-330200" algn="l" rtl="0">
              <a:spcBef>
                <a:spcPts val="0"/>
              </a:spcBef>
              <a:spcAft>
                <a:spcPts val="1200"/>
              </a:spcAft>
              <a:buSzPts val="1600"/>
              <a:buChar char="-"/>
            </a:pPr>
            <a:r>
              <a:rPr lang="ru-RU" sz="1400" dirty="0"/>
              <a:t>Поддерживает большинство популярных моделей: ARIMA, ETS, GLM и много др.</a:t>
            </a:r>
            <a:endParaRPr sz="1400" dirty="0"/>
          </a:p>
          <a:p>
            <a:pPr marL="457200" lvl="0" indent="-330200" algn="l" rtl="0">
              <a:spcBef>
                <a:spcPts val="0"/>
              </a:spcBef>
              <a:spcAft>
                <a:spcPts val="1200"/>
              </a:spcAft>
              <a:buSzPts val="1600"/>
              <a:buChar char="-"/>
            </a:pPr>
            <a:r>
              <a:rPr lang="ru-RU" sz="1400" dirty="0"/>
              <a:t>Поддерживает “длинный” и “широкий” форматы входных данных.</a:t>
            </a:r>
            <a:endParaRPr sz="1400" dirty="0"/>
          </a:p>
          <a:p>
            <a:pPr marL="457200" lvl="0" indent="-330200" algn="l" rtl="0">
              <a:spcBef>
                <a:spcPts val="0"/>
              </a:spcBef>
              <a:spcAft>
                <a:spcPts val="1200"/>
              </a:spcAft>
              <a:buSzPts val="1600"/>
              <a:buChar char="-"/>
            </a:pPr>
            <a:r>
              <a:rPr lang="ru-RU" sz="1400" dirty="0"/>
              <a:t>Поддерживает более 30 специальных преобразований для временных рядов, которые можно использовать в стиле </a:t>
            </a:r>
            <a:r>
              <a:rPr lang="ru-RU" sz="1400" dirty="0" err="1"/>
              <a:t>sklearn</a:t>
            </a:r>
            <a:r>
              <a:rPr lang="ru-RU" sz="1400" dirty="0"/>
              <a:t> с методами .</a:t>
            </a:r>
            <a:r>
              <a:rPr lang="ru-RU" sz="1400" dirty="0" err="1"/>
              <a:t>fit</a:t>
            </a:r>
            <a:r>
              <a:rPr lang="ru-RU" sz="1400" dirty="0"/>
              <a:t>(), .</a:t>
            </a:r>
            <a:r>
              <a:rPr lang="ru-RU" sz="1400" dirty="0" err="1"/>
              <a:t>transform</a:t>
            </a:r>
            <a:r>
              <a:rPr lang="ru-RU" sz="1400" dirty="0"/>
              <a:t>() и .</a:t>
            </a:r>
            <a:r>
              <a:rPr lang="ru-RU" sz="1400" dirty="0" err="1"/>
              <a:t>inverse_transform</a:t>
            </a:r>
            <a:r>
              <a:rPr lang="ru-RU" sz="1400" dirty="0"/>
              <a:t>()</a:t>
            </a:r>
            <a:endParaRPr sz="1400" dirty="0"/>
          </a:p>
        </p:txBody>
      </p:sp>
      <p:pic>
        <p:nvPicPr>
          <p:cNvPr id="380" name="Google Shape;380;g2ccb3f1b933_0_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50174" y="426825"/>
            <a:ext cx="1964550" cy="90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2ccb3f1b933_0_26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</a:pPr>
            <a:r>
              <a:rPr lang="ru-RU"/>
              <a:t>FEDOT</a:t>
            </a:r>
            <a:endParaRPr/>
          </a:p>
        </p:txBody>
      </p:sp>
      <p:sp>
        <p:nvSpPr>
          <p:cNvPr id="386" name="Google Shape;386;g2ccb3f1b933_0_26"/>
          <p:cNvSpPr txBox="1"/>
          <p:nvPr/>
        </p:nvSpPr>
        <p:spPr>
          <a:xfrm>
            <a:off x="539475" y="2817150"/>
            <a:ext cx="8182200" cy="2123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dirty="0"/>
              <a:t>Ядро FEDOT основано на эволюционном подходе и поддерживает классификацию (бинарную и </a:t>
            </a:r>
            <a:r>
              <a:rPr lang="ru-RU" sz="1400" dirty="0" err="1"/>
              <a:t>многоклассовую</a:t>
            </a:r>
            <a:r>
              <a:rPr lang="ru-RU" sz="1400" dirty="0"/>
              <a:t>), регрессию, кластеризацию и задачи прогнозирования временных рядов на основе композитных моделей.</a:t>
            </a: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b="1" dirty="0" err="1"/>
              <a:t>Композирование</a:t>
            </a:r>
            <a:r>
              <a:rPr lang="ru-RU" sz="1400" b="1" dirty="0"/>
              <a:t> </a:t>
            </a:r>
            <a:r>
              <a:rPr lang="ru-RU" sz="1400" dirty="0"/>
              <a:t>— процесс поиска структуры цепочки. По умолчанию в </a:t>
            </a:r>
            <a:r>
              <a:rPr lang="ru-RU" sz="1400" dirty="0" err="1"/>
              <a:t>фреймворке</a:t>
            </a:r>
            <a:r>
              <a:rPr lang="ru-RU" sz="1400" dirty="0"/>
              <a:t> за это отвечает эволюционный алгоритм, в котором при помощи генетических операторов селекции, </a:t>
            </a:r>
            <a:r>
              <a:rPr lang="ru-RU" sz="1400" dirty="0" err="1"/>
              <a:t>кроссовера</a:t>
            </a:r>
            <a:r>
              <a:rPr lang="ru-RU" sz="1400" dirty="0"/>
              <a:t> и мутации происходит оптимизация структуры </a:t>
            </a:r>
            <a:r>
              <a:rPr lang="ru-RU" sz="1400" dirty="0" err="1"/>
              <a:t>пайплайна</a:t>
            </a:r>
            <a:r>
              <a:rPr lang="ru-RU" sz="1400" dirty="0"/>
              <a:t>. </a:t>
            </a: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dirty="0"/>
              <a:t>Полезная статья от разработчиков FEDOT:</a:t>
            </a: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u="sng" dirty="0">
                <a:solidFill>
                  <a:schemeClr val="hlink"/>
                </a:solidFill>
                <a:hlinkClick r:id="rId3"/>
              </a:rPr>
              <a:t>https://habr.com/ru/articles/559796/</a:t>
            </a:r>
            <a:endParaRPr sz="1400" dirty="0"/>
          </a:p>
        </p:txBody>
      </p:sp>
      <p:pic>
        <p:nvPicPr>
          <p:cNvPr id="387" name="Google Shape;387;g2ccb3f1b933_0_26"/>
          <p:cNvPicPr preferRelativeResize="0"/>
          <p:nvPr/>
        </p:nvPicPr>
        <p:blipFill rotWithShape="1">
          <a:blip r:embed="rId4">
            <a:alphaModFix/>
          </a:blip>
          <a:srcRect l="28622" r="28860"/>
          <a:stretch/>
        </p:blipFill>
        <p:spPr>
          <a:xfrm>
            <a:off x="6846538" y="290863"/>
            <a:ext cx="2029877" cy="703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g2ccb3f1b933_0_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6475" y="994375"/>
            <a:ext cx="6253051" cy="182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96200" y="4876800"/>
            <a:ext cx="1295399" cy="1523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3575" y="387492"/>
            <a:ext cx="5865017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/>
              <a:t>Правила</a:t>
            </a:r>
            <a:r>
              <a:rPr sz="3200" spc="-60" dirty="0"/>
              <a:t> </a:t>
            </a:r>
            <a:r>
              <a:rPr sz="3200" dirty="0"/>
              <a:t>вебинара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37650" y="3951280"/>
            <a:ext cx="692621" cy="69261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37650" y="1281613"/>
            <a:ext cx="692621" cy="69261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37650" y="3061405"/>
            <a:ext cx="692621" cy="692598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37650" y="2171509"/>
            <a:ext cx="692621" cy="692619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sz="half" idx="2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14808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Активно </a:t>
            </a:r>
            <a:r>
              <a:rPr dirty="0"/>
              <a:t> </a:t>
            </a:r>
            <a:r>
              <a:rPr spc="-25" dirty="0"/>
              <a:t>участ</a:t>
            </a:r>
            <a:r>
              <a:rPr spc="-30" dirty="0"/>
              <a:t>в</a:t>
            </a:r>
            <a:r>
              <a:rPr spc="-55" dirty="0"/>
              <a:t>у</a:t>
            </a:r>
            <a:r>
              <a:rPr spc="-5" dirty="0"/>
              <a:t>ем</a:t>
            </a: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200" dirty="0"/>
          </a:p>
          <a:p>
            <a:pPr marL="12700" marR="280670">
              <a:lnSpc>
                <a:spcPct val="100000"/>
              </a:lnSpc>
            </a:pPr>
            <a:r>
              <a:rPr spc="-35" dirty="0"/>
              <a:t>Off-topic </a:t>
            </a:r>
            <a:r>
              <a:rPr spc="-10" dirty="0"/>
              <a:t>обсуждаем </a:t>
            </a:r>
            <a:r>
              <a:rPr spc="-360" dirty="0"/>
              <a:t> </a:t>
            </a:r>
            <a:r>
              <a:rPr dirty="0"/>
              <a:t>в</a:t>
            </a:r>
            <a:r>
              <a:rPr spc="-15" dirty="0"/>
              <a:t> </a:t>
            </a:r>
            <a:r>
              <a:rPr spc="-10" dirty="0"/>
              <a:t>учебной</a:t>
            </a:r>
            <a:r>
              <a:rPr spc="-15" dirty="0"/>
              <a:t> </a:t>
            </a:r>
            <a:r>
              <a:rPr spc="-10" dirty="0"/>
              <a:t>группе</a:t>
            </a:r>
          </a:p>
          <a:p>
            <a:pPr>
              <a:lnSpc>
                <a:spcPct val="100000"/>
              </a:lnSpc>
            </a:pPr>
            <a:r>
              <a:rPr lang="en-US" sz="1400" b="1" dirty="0"/>
              <a:t>#ML-2024-05</a:t>
            </a:r>
            <a:endParaRPr sz="1400" b="1" dirty="0"/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950" dirty="0"/>
          </a:p>
          <a:p>
            <a:pPr marL="12700">
              <a:lnSpc>
                <a:spcPct val="100000"/>
              </a:lnSpc>
            </a:pPr>
            <a:r>
              <a:rPr spc="-35" dirty="0"/>
              <a:t>Задаем</a:t>
            </a:r>
            <a:r>
              <a:rPr spc="-45" dirty="0"/>
              <a:t> </a:t>
            </a:r>
            <a:r>
              <a:rPr spc="-5" dirty="0"/>
              <a:t>вопрос</a:t>
            </a:r>
          </a:p>
          <a:p>
            <a:pPr marL="12700">
              <a:lnSpc>
                <a:spcPct val="100000"/>
              </a:lnSpc>
            </a:pPr>
            <a:r>
              <a:rPr dirty="0" err="1"/>
              <a:t>в</a:t>
            </a:r>
            <a:r>
              <a:rPr spc="-20" dirty="0"/>
              <a:t> </a:t>
            </a:r>
            <a:r>
              <a:rPr spc="-30" dirty="0" err="1"/>
              <a:t>чат</a:t>
            </a:r>
            <a:endParaRPr spc="-5" dirty="0"/>
          </a:p>
          <a:p>
            <a:pPr>
              <a:lnSpc>
                <a:spcPct val="100000"/>
              </a:lnSpc>
            </a:pPr>
            <a:endParaRPr sz="1700" dirty="0"/>
          </a:p>
          <a:p>
            <a:pPr marL="12700" marR="5080">
              <a:lnSpc>
                <a:spcPct val="100000"/>
              </a:lnSpc>
              <a:spcBef>
                <a:spcPts val="1515"/>
              </a:spcBef>
            </a:pPr>
            <a:r>
              <a:rPr spc="-10" dirty="0"/>
              <a:t>Вопросы </a:t>
            </a:r>
            <a:r>
              <a:rPr spc="5" dirty="0"/>
              <a:t>вижу </a:t>
            </a:r>
            <a:r>
              <a:rPr dirty="0"/>
              <a:t>в </a:t>
            </a:r>
            <a:r>
              <a:rPr spc="-35" dirty="0"/>
              <a:t>чате, </a:t>
            </a:r>
            <a:r>
              <a:rPr spc="-30" dirty="0"/>
              <a:t> </a:t>
            </a:r>
            <a:r>
              <a:rPr spc="-15" dirty="0"/>
              <a:t>могу</a:t>
            </a:r>
            <a:r>
              <a:rPr spc="-20" dirty="0"/>
              <a:t> </a:t>
            </a:r>
            <a:r>
              <a:rPr spc="-25" dirty="0"/>
              <a:t>ответить</a:t>
            </a:r>
            <a:r>
              <a:rPr spc="-20" dirty="0"/>
              <a:t> </a:t>
            </a:r>
            <a:r>
              <a:rPr spc="5" dirty="0"/>
              <a:t>не</a:t>
            </a:r>
            <a:r>
              <a:rPr spc="-15" dirty="0"/>
              <a:t> </a:t>
            </a:r>
            <a:r>
              <a:rPr spc="-30" dirty="0"/>
              <a:t>сразу</a:t>
            </a:r>
          </a:p>
        </p:txBody>
      </p:sp>
      <p:grpSp>
        <p:nvGrpSpPr>
          <p:cNvPr id="9" name="object 9"/>
          <p:cNvGrpSpPr/>
          <p:nvPr/>
        </p:nvGrpSpPr>
        <p:grpSpPr>
          <a:xfrm>
            <a:off x="6046275" y="0"/>
            <a:ext cx="3097530" cy="5135880"/>
            <a:chOff x="6046275" y="0"/>
            <a:chExt cx="3097530" cy="5135880"/>
          </a:xfrm>
        </p:grpSpPr>
        <p:sp>
          <p:nvSpPr>
            <p:cNvPr id="10" name="object 10"/>
            <p:cNvSpPr/>
            <p:nvPr/>
          </p:nvSpPr>
          <p:spPr>
            <a:xfrm>
              <a:off x="6046275" y="0"/>
              <a:ext cx="3097530" cy="5135880"/>
            </a:xfrm>
            <a:custGeom>
              <a:avLst/>
              <a:gdLst/>
              <a:ahLst/>
              <a:cxnLst/>
              <a:rect l="l" t="t" r="r" b="b"/>
              <a:pathLst>
                <a:path w="3097529" h="5135880">
                  <a:moveTo>
                    <a:pt x="3097499" y="5135450"/>
                  </a:moveTo>
                  <a:lnTo>
                    <a:pt x="0" y="5135450"/>
                  </a:lnTo>
                  <a:lnTo>
                    <a:pt x="0" y="0"/>
                  </a:lnTo>
                  <a:lnTo>
                    <a:pt x="3097499" y="0"/>
                  </a:lnTo>
                  <a:lnTo>
                    <a:pt x="3097499" y="5135450"/>
                  </a:lnTo>
                  <a:close/>
                </a:path>
              </a:pathLst>
            </a:custGeom>
            <a:solidFill>
              <a:srgbClr val="2121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438592" y="1912031"/>
              <a:ext cx="330301" cy="330302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438592" y="2392126"/>
              <a:ext cx="330301" cy="330302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438592" y="2872220"/>
              <a:ext cx="330301" cy="330302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438592" y="3352314"/>
              <a:ext cx="330301" cy="330302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438592" y="3832409"/>
              <a:ext cx="330301" cy="330300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438592" y="4312502"/>
              <a:ext cx="330301" cy="330302"/>
            </a:xfrm>
            <a:prstGeom prst="rect">
              <a:avLst/>
            </a:prstGeom>
          </p:spPr>
        </p:pic>
      </p:grpSp>
      <p:sp>
        <p:nvSpPr>
          <p:cNvPr id="17" name="object 17"/>
          <p:cNvSpPr txBox="1">
            <a:spLocks noGrp="1"/>
          </p:cNvSpPr>
          <p:nvPr>
            <p:ph sz="half" idx="3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9591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Условные </a:t>
            </a:r>
            <a:r>
              <a:rPr spc="-5" dirty="0"/>
              <a:t> </a:t>
            </a:r>
            <a:r>
              <a:rPr spc="-10" dirty="0"/>
              <a:t>обозначения</a:t>
            </a:r>
          </a:p>
          <a:p>
            <a:pPr marL="497840">
              <a:lnSpc>
                <a:spcPct val="100000"/>
              </a:lnSpc>
              <a:spcBef>
                <a:spcPts val="1895"/>
              </a:spcBef>
            </a:pPr>
            <a:r>
              <a:rPr sz="1100" b="0" spc="-10" dirty="0">
                <a:latin typeface="Roboto"/>
                <a:cs typeface="Roboto"/>
              </a:rPr>
              <a:t>Индивидуально</a:t>
            </a:r>
            <a:endParaRPr sz="1100">
              <a:latin typeface="Roboto"/>
              <a:cs typeface="Roboto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450">
              <a:latin typeface="Roboto"/>
              <a:cs typeface="Roboto"/>
            </a:endParaRPr>
          </a:p>
          <a:p>
            <a:pPr marL="497840" marR="5080">
              <a:lnSpc>
                <a:spcPct val="100000"/>
              </a:lnSpc>
              <a:spcBef>
                <a:spcPts val="5"/>
              </a:spcBef>
            </a:pPr>
            <a:r>
              <a:rPr sz="1100" b="0" spc="-15" dirty="0">
                <a:latin typeface="Roboto"/>
                <a:cs typeface="Roboto"/>
              </a:rPr>
              <a:t>Время, необходимое </a:t>
            </a:r>
            <a:r>
              <a:rPr sz="1100" b="0" spc="-260" dirty="0">
                <a:latin typeface="Roboto"/>
                <a:cs typeface="Roboto"/>
              </a:rPr>
              <a:t> </a:t>
            </a:r>
            <a:r>
              <a:rPr sz="1100" b="0" spc="-5" dirty="0">
                <a:latin typeface="Roboto"/>
                <a:cs typeface="Roboto"/>
              </a:rPr>
              <a:t>на</a:t>
            </a:r>
            <a:r>
              <a:rPr sz="1100" b="0" spc="-10" dirty="0">
                <a:latin typeface="Roboto"/>
                <a:cs typeface="Roboto"/>
              </a:rPr>
              <a:t> </a:t>
            </a:r>
            <a:r>
              <a:rPr sz="1100" b="0" spc="-15" dirty="0">
                <a:latin typeface="Roboto"/>
                <a:cs typeface="Roboto"/>
              </a:rPr>
              <a:t>активность</a:t>
            </a:r>
            <a:endParaRPr sz="1100">
              <a:latin typeface="Roboto"/>
              <a:cs typeface="Roboto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600">
              <a:latin typeface="Roboto"/>
              <a:cs typeface="Roboto"/>
            </a:endParaRPr>
          </a:p>
          <a:p>
            <a:pPr marL="497840">
              <a:lnSpc>
                <a:spcPct val="100000"/>
              </a:lnSpc>
            </a:pPr>
            <a:r>
              <a:rPr sz="1100" b="0" dirty="0">
                <a:latin typeface="Roboto"/>
                <a:cs typeface="Roboto"/>
              </a:rPr>
              <a:t>Пишем</a:t>
            </a:r>
            <a:r>
              <a:rPr sz="1100" b="0" spc="-30" dirty="0">
                <a:latin typeface="Roboto"/>
                <a:cs typeface="Roboto"/>
              </a:rPr>
              <a:t> </a:t>
            </a:r>
            <a:r>
              <a:rPr sz="1100" b="0" dirty="0">
                <a:latin typeface="Roboto"/>
                <a:cs typeface="Roboto"/>
              </a:rPr>
              <a:t>в</a:t>
            </a:r>
            <a:r>
              <a:rPr sz="1100" b="0" spc="-30" dirty="0">
                <a:latin typeface="Roboto"/>
                <a:cs typeface="Roboto"/>
              </a:rPr>
              <a:t> </a:t>
            </a:r>
            <a:r>
              <a:rPr sz="1100" b="0" spc="-25" dirty="0">
                <a:latin typeface="Roboto"/>
                <a:cs typeface="Roboto"/>
              </a:rPr>
              <a:t>чат</a:t>
            </a:r>
            <a:endParaRPr sz="1100">
              <a:latin typeface="Roboto"/>
              <a:cs typeface="Roboto"/>
            </a:endParaRPr>
          </a:p>
          <a:p>
            <a:pPr>
              <a:lnSpc>
                <a:spcPct val="100000"/>
              </a:lnSpc>
            </a:pPr>
            <a:endParaRPr sz="1300">
              <a:latin typeface="Roboto"/>
              <a:cs typeface="Roboto"/>
            </a:endParaRPr>
          </a:p>
          <a:p>
            <a:pPr marL="497840">
              <a:lnSpc>
                <a:spcPct val="100000"/>
              </a:lnSpc>
              <a:spcBef>
                <a:spcPts val="950"/>
              </a:spcBef>
            </a:pPr>
            <a:r>
              <a:rPr sz="1100" b="0" spc="-20" dirty="0">
                <a:latin typeface="Roboto"/>
                <a:cs typeface="Roboto"/>
              </a:rPr>
              <a:t>Говорим</a:t>
            </a:r>
            <a:r>
              <a:rPr sz="1100" b="0" spc="-30" dirty="0">
                <a:latin typeface="Roboto"/>
                <a:cs typeface="Roboto"/>
              </a:rPr>
              <a:t> </a:t>
            </a:r>
            <a:r>
              <a:rPr sz="1100" b="0" spc="-5" dirty="0">
                <a:latin typeface="Roboto"/>
                <a:cs typeface="Roboto"/>
              </a:rPr>
              <a:t>голосом</a:t>
            </a:r>
            <a:endParaRPr sz="1100">
              <a:latin typeface="Roboto"/>
              <a:cs typeface="Roboto"/>
            </a:endParaRPr>
          </a:p>
          <a:p>
            <a:pPr>
              <a:lnSpc>
                <a:spcPct val="100000"/>
              </a:lnSpc>
            </a:pPr>
            <a:endParaRPr sz="1300">
              <a:latin typeface="Roboto"/>
              <a:cs typeface="Roboto"/>
            </a:endParaRPr>
          </a:p>
          <a:p>
            <a:pPr marL="497840">
              <a:lnSpc>
                <a:spcPct val="100000"/>
              </a:lnSpc>
              <a:spcBef>
                <a:spcPts val="805"/>
              </a:spcBef>
            </a:pPr>
            <a:r>
              <a:rPr sz="1100" b="0" spc="-15" dirty="0">
                <a:latin typeface="Roboto"/>
                <a:cs typeface="Roboto"/>
              </a:rPr>
              <a:t>Документ</a:t>
            </a:r>
            <a:endParaRPr sz="1100">
              <a:latin typeface="Roboto"/>
              <a:cs typeface="Roboto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450">
              <a:latin typeface="Roboto"/>
              <a:cs typeface="Roboto"/>
            </a:endParaRPr>
          </a:p>
          <a:p>
            <a:pPr marL="497840" marR="161925">
              <a:lnSpc>
                <a:spcPct val="100000"/>
              </a:lnSpc>
            </a:pPr>
            <a:r>
              <a:rPr sz="1100" b="0" spc="-25" dirty="0">
                <a:latin typeface="Roboto"/>
                <a:cs typeface="Roboto"/>
              </a:rPr>
              <a:t>Ответьте </a:t>
            </a:r>
            <a:r>
              <a:rPr sz="1100" b="0" spc="-5" dirty="0">
                <a:latin typeface="Roboto"/>
                <a:cs typeface="Roboto"/>
              </a:rPr>
              <a:t>себе </a:t>
            </a:r>
            <a:r>
              <a:rPr sz="1100" b="0" spc="10" dirty="0">
                <a:latin typeface="Roboto"/>
                <a:cs typeface="Roboto"/>
              </a:rPr>
              <a:t>или </a:t>
            </a:r>
            <a:r>
              <a:rPr sz="1100" b="0" spc="-260" dirty="0">
                <a:latin typeface="Roboto"/>
                <a:cs typeface="Roboto"/>
              </a:rPr>
              <a:t> </a:t>
            </a:r>
            <a:r>
              <a:rPr sz="1100" b="0" spc="-25" dirty="0">
                <a:latin typeface="Roboto"/>
                <a:cs typeface="Roboto"/>
              </a:rPr>
              <a:t>задайте</a:t>
            </a:r>
            <a:r>
              <a:rPr sz="1100" b="0" spc="-20" dirty="0">
                <a:latin typeface="Roboto"/>
                <a:cs typeface="Roboto"/>
              </a:rPr>
              <a:t> </a:t>
            </a:r>
            <a:r>
              <a:rPr sz="1100" b="0" spc="-5" dirty="0">
                <a:latin typeface="Roboto"/>
                <a:cs typeface="Roboto"/>
              </a:rPr>
              <a:t>вопрос</a:t>
            </a:r>
            <a:endParaRPr sz="110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2ccb3f1b933_0_4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</a:pPr>
            <a:r>
              <a:rPr lang="ru-RU"/>
              <a:t>Просто добавь воды</a:t>
            </a:r>
            <a:endParaRPr/>
          </a:p>
        </p:txBody>
      </p:sp>
      <p:pic>
        <p:nvPicPr>
          <p:cNvPr id="394" name="Google Shape;394;g2ccb3f1b933_0_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40774" y="829752"/>
            <a:ext cx="1285233" cy="1477501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g2ccb3f1b933_0_45"/>
          <p:cNvSpPr txBox="1"/>
          <p:nvPr/>
        </p:nvSpPr>
        <p:spPr>
          <a:xfrm>
            <a:off x="500550" y="1048200"/>
            <a:ext cx="6965400" cy="1477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dirty="0"/>
              <a:t>Автоматизация выбора моделей с помощью платформы H2O - это полностью открытая распределенная платформа машинного обучения на базе </a:t>
            </a:r>
            <a:r>
              <a:rPr lang="ru-RU" sz="1400" dirty="0" err="1"/>
              <a:t>Java</a:t>
            </a:r>
            <a:r>
              <a:rPr lang="ru-RU" sz="1400" dirty="0"/>
              <a:t>. H2O </a:t>
            </a:r>
            <a:r>
              <a:rPr lang="ru-RU" sz="1400" dirty="0" err="1"/>
              <a:t>AutoML</a:t>
            </a:r>
            <a:r>
              <a:rPr lang="ru-RU" sz="1400" dirty="0"/>
              <a:t> можно использовать для автоматизации процесса машинного обучения, который включает автоматическое обучение и настройку многих моделей в течение заданного пользователем времени.</a:t>
            </a: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  <p:pic>
        <p:nvPicPr>
          <p:cNvPr id="396" name="Google Shape;396;g2ccb3f1b933_0_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0550" y="2271200"/>
            <a:ext cx="5549074" cy="2349350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g2ccb3f1b933_0_45"/>
          <p:cNvSpPr txBox="1"/>
          <p:nvPr/>
        </p:nvSpPr>
        <p:spPr>
          <a:xfrm>
            <a:off x="5909000" y="2562025"/>
            <a:ext cx="3000000" cy="1908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b="1" dirty="0" err="1"/>
              <a:t>Стекинг</a:t>
            </a:r>
            <a:r>
              <a:rPr lang="ru-RU" sz="1400" b="1" dirty="0"/>
              <a:t> </a:t>
            </a:r>
            <a:r>
              <a:rPr lang="ru-RU" sz="1400" dirty="0"/>
              <a:t>(также называемый </a:t>
            </a:r>
            <a:r>
              <a:rPr lang="ru-RU" sz="1400" dirty="0" err="1"/>
              <a:t>метаансамблирование</a:t>
            </a:r>
            <a:r>
              <a:rPr lang="ru-RU" sz="1400" dirty="0"/>
              <a:t>) — это метод </a:t>
            </a:r>
            <a:r>
              <a:rPr lang="ru-RU" sz="1400" dirty="0" err="1"/>
              <a:t>ансамблирования</a:t>
            </a:r>
            <a:r>
              <a:rPr lang="ru-RU" sz="1400" dirty="0"/>
              <a:t> моделей, используемый для объединения информации из нескольких прогнозирующих моделей для создания новой модели (модель 2-го уровня) </a:t>
            </a:r>
            <a:endParaRPr sz="1400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74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</a:pPr>
            <a:r>
              <a:rPr lang="ru-RU" dirty="0"/>
              <a:t>Практика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622002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Практика</a:t>
            </a:r>
            <a:endParaRPr dirty="0"/>
          </a:p>
        </p:txBody>
      </p:sp>
      <p:graphicFrame>
        <p:nvGraphicFramePr>
          <p:cNvPr id="183" name="Google Shape;183;p25"/>
          <p:cNvGraphicFramePr/>
          <p:nvPr>
            <p:extLst>
              <p:ext uri="{D42A27DB-BD31-4B8C-83A1-F6EECF244321}">
                <p14:modId xmlns:p14="http://schemas.microsoft.com/office/powerpoint/2010/main" val="3077203123"/>
              </p:ext>
            </p:extLst>
          </p:nvPr>
        </p:nvGraphicFramePr>
        <p:xfrm>
          <a:off x="1219200" y="1511273"/>
          <a:ext cx="7239000" cy="1397216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 dirty="0">
                          <a:solidFill>
                            <a:schemeClr val="accent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300" b="1" dirty="0">
                        <a:solidFill>
                          <a:schemeClr val="accent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Фурье преобразование</a:t>
                      </a: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 dirty="0">
                          <a:solidFill>
                            <a:schemeClr val="accent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300" b="1" dirty="0">
                        <a:solidFill>
                          <a:schemeClr val="accent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 err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Вейвлет</a:t>
                      </a: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преобразование</a:t>
                      </a: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b="1" dirty="0">
                          <a:solidFill>
                            <a:schemeClr val="accent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300" b="1" dirty="0">
                        <a:solidFill>
                          <a:schemeClr val="accent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 err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tsfresh</a:t>
                      </a:r>
                      <a:r>
                        <a:rPr lang="en-US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&amp; </a:t>
                      </a:r>
                      <a:r>
                        <a:rPr lang="en-US" sz="1300" dirty="0" err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tsfel</a:t>
                      </a:r>
                      <a:endParaRPr lang="ru-RU"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8291349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1" dirty="0">
                          <a:solidFill>
                            <a:schemeClr val="accent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sz="1300" b="1" dirty="0">
                        <a:solidFill>
                          <a:schemeClr val="accent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 err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AutoML</a:t>
                      </a:r>
                      <a:endParaRPr lang="ru-RU"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0914969"/>
                  </a:ext>
                </a:extLst>
              </a:tr>
            </a:tbl>
          </a:graphicData>
        </a:graphic>
      </p:graphicFrame>
      <p:sp>
        <p:nvSpPr>
          <p:cNvPr id="185" name="Google Shape;185;p25"/>
          <p:cNvSpPr txBox="1">
            <a:spLocks noGrp="1"/>
          </p:cNvSpPr>
          <p:nvPr>
            <p:ph type="subTitle" idx="4294967295"/>
          </p:nvPr>
        </p:nvSpPr>
        <p:spPr>
          <a:xfrm>
            <a:off x="500550" y="85736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algn="l" rtl="0"/>
            <a:r>
              <a:rPr lang="ru" sz="1500" b="1" dirty="0">
                <a:solidFill>
                  <a:srgbClr val="FF9900"/>
                </a:solidFill>
              </a:rPr>
              <a:t>Что будем делать</a:t>
            </a:r>
            <a:endParaRPr sz="1500" b="1" dirty="0">
              <a:solidFill>
                <a:srgbClr val="FF9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302991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24450" y="2030821"/>
            <a:ext cx="5066750" cy="772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900" spc="-5" dirty="0">
                <a:solidFill>
                  <a:srgbClr val="FFFFFF"/>
                </a:solidFill>
              </a:rPr>
              <a:t>Вопросы?</a:t>
            </a:r>
            <a:endParaRPr sz="4900" dirty="0"/>
          </a:p>
        </p:txBody>
      </p:sp>
      <p:grpSp>
        <p:nvGrpSpPr>
          <p:cNvPr id="3" name="object 3"/>
          <p:cNvGrpSpPr/>
          <p:nvPr/>
        </p:nvGrpSpPr>
        <p:grpSpPr>
          <a:xfrm>
            <a:off x="719975" y="3370764"/>
            <a:ext cx="4045585" cy="662940"/>
            <a:chOff x="719975" y="3370764"/>
            <a:chExt cx="4045585" cy="66294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9975" y="3370764"/>
              <a:ext cx="662534" cy="66253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02950" y="3370764"/>
              <a:ext cx="662534" cy="662534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511050" y="3444186"/>
            <a:ext cx="172402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10" dirty="0">
                <a:solidFill>
                  <a:srgbClr val="FFFFFF"/>
                </a:solidFill>
                <a:latin typeface="Roboto"/>
                <a:cs typeface="Roboto"/>
              </a:rPr>
              <a:t>Ставим</a:t>
            </a:r>
            <a:r>
              <a:rPr sz="1500" spc="-5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500" spc="-25" dirty="0">
                <a:solidFill>
                  <a:srgbClr val="FFFFFF"/>
                </a:solidFill>
                <a:latin typeface="Roboto"/>
                <a:cs typeface="Roboto"/>
              </a:rPr>
              <a:t>“+”,</a:t>
            </a:r>
            <a:endParaRPr sz="150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</a:pPr>
            <a:r>
              <a:rPr sz="1500" spc="10" dirty="0">
                <a:solidFill>
                  <a:srgbClr val="FFFFFF"/>
                </a:solidFill>
                <a:latin typeface="Roboto"/>
                <a:cs typeface="Roboto"/>
              </a:rPr>
              <a:t>если</a:t>
            </a:r>
            <a:r>
              <a:rPr sz="1500" spc="-3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500" spc="-10" dirty="0">
                <a:solidFill>
                  <a:srgbClr val="FFFFFF"/>
                </a:solidFill>
                <a:latin typeface="Roboto"/>
                <a:cs typeface="Roboto"/>
              </a:rPr>
              <a:t>вопросы</a:t>
            </a:r>
            <a:r>
              <a:rPr sz="1500" spc="-3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500" spc="-15" dirty="0">
                <a:solidFill>
                  <a:srgbClr val="FFFFFF"/>
                </a:solidFill>
                <a:latin typeface="Roboto"/>
                <a:cs typeface="Roboto"/>
              </a:rPr>
              <a:t>есть</a:t>
            </a:r>
            <a:endParaRPr sz="1500">
              <a:latin typeface="Roboto"/>
              <a:cs typeface="Roboto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879725" y="3444186"/>
            <a:ext cx="169989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10" dirty="0">
                <a:solidFill>
                  <a:srgbClr val="FFFFFF"/>
                </a:solidFill>
                <a:latin typeface="Roboto"/>
                <a:cs typeface="Roboto"/>
              </a:rPr>
              <a:t>Ставим</a:t>
            </a:r>
            <a:r>
              <a:rPr sz="1500" spc="-4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500" spc="-40" dirty="0">
                <a:solidFill>
                  <a:srgbClr val="FFFFFF"/>
                </a:solidFill>
                <a:latin typeface="Roboto"/>
                <a:cs typeface="Roboto"/>
              </a:rPr>
              <a:t>“–”,</a:t>
            </a:r>
            <a:endParaRPr sz="150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</a:pPr>
            <a:r>
              <a:rPr sz="1500" spc="10" dirty="0">
                <a:solidFill>
                  <a:srgbClr val="FFFFFF"/>
                </a:solidFill>
                <a:latin typeface="Roboto"/>
                <a:cs typeface="Roboto"/>
              </a:rPr>
              <a:t>если</a:t>
            </a:r>
            <a:r>
              <a:rPr sz="1500" spc="-3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500" spc="-5" dirty="0">
                <a:solidFill>
                  <a:srgbClr val="FFFFFF"/>
                </a:solidFill>
                <a:latin typeface="Roboto"/>
                <a:cs typeface="Roboto"/>
              </a:rPr>
              <a:t>вопросов</a:t>
            </a:r>
            <a:r>
              <a:rPr sz="1500" spc="-3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500" spc="-15" dirty="0">
                <a:solidFill>
                  <a:srgbClr val="FFFFFF"/>
                </a:solidFill>
                <a:latin typeface="Roboto"/>
                <a:cs typeface="Roboto"/>
              </a:rPr>
              <a:t>нет</a:t>
            </a:r>
            <a:endParaRPr sz="1500">
              <a:latin typeface="Roboto"/>
              <a:cs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7952331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36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</a:pPr>
            <a:r>
              <a:rPr lang="ru-RU"/>
              <a:t>Список материалов для изучения</a:t>
            </a:r>
            <a:endParaRPr/>
          </a:p>
        </p:txBody>
      </p:sp>
      <p:sp>
        <p:nvSpPr>
          <p:cNvPr id="417" name="Google Shape;417;p36"/>
          <p:cNvSpPr txBox="1">
            <a:spLocks noGrp="1"/>
          </p:cNvSpPr>
          <p:nvPr>
            <p:ph type="body" idx="4294967295"/>
          </p:nvPr>
        </p:nvSpPr>
        <p:spPr>
          <a:xfrm>
            <a:off x="500550" y="1197878"/>
            <a:ext cx="8520600" cy="34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73208" algn="l" rtl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SzPct val="100000"/>
              <a:buAutoNum type="arabicPeriod"/>
            </a:pPr>
            <a:r>
              <a:rPr lang="ru-RU" sz="1000" dirty="0"/>
              <a:t>Использование </a:t>
            </a:r>
            <a:r>
              <a:rPr lang="ru-RU" sz="1000" dirty="0" err="1"/>
              <a:t>вейвлет</a:t>
            </a:r>
            <a:r>
              <a:rPr lang="ru-RU" sz="1000" dirty="0"/>
              <a:t>-преобразования для классификации </a:t>
            </a:r>
            <a:r>
              <a:rPr lang="ru-RU" sz="1000" dirty="0" err="1"/>
              <a:t>аудиосигналов</a:t>
            </a:r>
            <a:r>
              <a:rPr lang="ru-RU" sz="1000" dirty="0"/>
              <a:t>: </a:t>
            </a:r>
            <a:r>
              <a:rPr lang="ru-RU" sz="1000" u="sng" dirty="0">
                <a:solidFill>
                  <a:schemeClr val="hlink"/>
                </a:solidFill>
                <a:hlinkClick r:id="rId3"/>
              </a:rPr>
              <a:t>https://colab.research.google.com/drive/1wwOqsy1Zs_jbJVRs-T1qZPyDyOXJsQSt?usp=sharing</a:t>
            </a:r>
            <a:endParaRPr sz="1000" dirty="0"/>
          </a:p>
          <a:p>
            <a:pPr marL="457200" lvl="0" indent="-273208" algn="l" rtl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SzPct val="100000"/>
              <a:buAutoNum type="arabicPeriod"/>
            </a:pPr>
            <a:r>
              <a:rPr lang="ru-RU" sz="1000" dirty="0"/>
              <a:t>Использование </a:t>
            </a:r>
            <a:r>
              <a:rPr lang="ru-RU" sz="1000" dirty="0" err="1"/>
              <a:t>tsfel</a:t>
            </a:r>
            <a:r>
              <a:rPr lang="ru-RU" sz="1000" dirty="0"/>
              <a:t> для классификации </a:t>
            </a:r>
            <a:r>
              <a:rPr lang="ru-RU" sz="1000" dirty="0" err="1"/>
              <a:t>аудиосигналов</a:t>
            </a:r>
            <a:r>
              <a:rPr lang="ru-RU" sz="1000" dirty="0"/>
              <a:t> </a:t>
            </a:r>
            <a:r>
              <a:rPr lang="ru-RU" sz="1000" u="sng" dirty="0">
                <a:solidFill>
                  <a:schemeClr val="hlink"/>
                </a:solidFill>
                <a:hlinkClick r:id="rId4"/>
              </a:rPr>
              <a:t>https://colab.research.google.com/drive/1c1GRHvGCy0eossmYmF2O_HLyWKMBY6eE?usp=sharing</a:t>
            </a:r>
            <a:endParaRPr sz="1000" dirty="0"/>
          </a:p>
          <a:p>
            <a:pPr marL="457200" lvl="0" indent="-297497" algn="l" rtl="0">
              <a:spcBef>
                <a:spcPts val="0"/>
              </a:spcBef>
              <a:spcAft>
                <a:spcPts val="600"/>
              </a:spcAft>
              <a:buSzPct val="100000"/>
              <a:buAutoNum type="arabicPeriod"/>
            </a:pPr>
            <a:r>
              <a:rPr lang="ru-RU" sz="1000" dirty="0"/>
              <a:t>Пример извлечения признаков </a:t>
            </a:r>
            <a:r>
              <a:rPr lang="ru-RU" sz="1000" dirty="0" err="1"/>
              <a:t>tsfresh</a:t>
            </a:r>
            <a:r>
              <a:rPr lang="ru-RU" sz="1000" dirty="0"/>
              <a:t> </a:t>
            </a:r>
            <a:r>
              <a:rPr lang="ru-RU" sz="1000" u="sng" dirty="0">
                <a:solidFill>
                  <a:schemeClr val="accent5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https://colab.research.google.com/drive/1fhxxoneFhMC6FiQKoyvXIa8u6TkqCT0-?usp=sharing</a:t>
            </a:r>
            <a:endParaRPr sz="1000" dirty="0"/>
          </a:p>
          <a:p>
            <a:pPr marL="457200" lvl="0" indent="-297497" algn="l" rtl="0">
              <a:spcBef>
                <a:spcPts val="0"/>
              </a:spcBef>
              <a:spcAft>
                <a:spcPts val="600"/>
              </a:spcAft>
              <a:buSzPct val="100000"/>
              <a:buAutoNum type="arabicPeriod"/>
            </a:pPr>
            <a:r>
              <a:rPr lang="ru-RU" sz="1000" dirty="0"/>
              <a:t>Фурье признаки и </a:t>
            </a:r>
            <a:r>
              <a:rPr lang="ru-RU" sz="1000" dirty="0" err="1"/>
              <a:t>auto</a:t>
            </a:r>
            <a:r>
              <a:rPr lang="ru-RU" sz="1000" dirty="0"/>
              <a:t>-ARIMA </a:t>
            </a:r>
            <a:r>
              <a:rPr lang="ru-RU" sz="1000" u="sng" dirty="0">
                <a:solidFill>
                  <a:schemeClr val="hlink"/>
                </a:solidFill>
                <a:hlinkClick r:id="rId6"/>
              </a:rPr>
              <a:t>https://colab.research.google.com/drive/1715y9Zg5F_VA6XR3gkiuEVY2KdkViDXi?usp=sharing</a:t>
            </a:r>
            <a:endParaRPr sz="1000" dirty="0"/>
          </a:p>
          <a:p>
            <a:pPr marL="457200" lvl="0" indent="-273208" algn="l" rtl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SzPct val="100000"/>
              <a:buAutoNum type="arabicPeriod"/>
            </a:pPr>
            <a:r>
              <a:rPr lang="ru-RU" sz="1000" dirty="0"/>
              <a:t>мини-курс </a:t>
            </a:r>
            <a:r>
              <a:rPr lang="ru-RU" sz="1000" dirty="0" err="1"/>
              <a:t>signal</a:t>
            </a:r>
            <a:r>
              <a:rPr lang="ru-RU" sz="1000" dirty="0"/>
              <a:t> </a:t>
            </a:r>
            <a:r>
              <a:rPr lang="ru-RU" sz="1000" dirty="0" err="1"/>
              <a:t>processing</a:t>
            </a:r>
            <a:r>
              <a:rPr lang="ru-RU" sz="1000" dirty="0"/>
              <a:t> </a:t>
            </a:r>
            <a:r>
              <a:rPr lang="ru-RU" sz="1000" u="sng" dirty="0">
                <a:solidFill>
                  <a:schemeClr val="hlink"/>
                </a:solidFill>
                <a:hlinkClick r:id="rId7"/>
              </a:rPr>
              <a:t>https://www.kaggle.com/code/faressayah/signal-processing-with-python</a:t>
            </a:r>
            <a:endParaRPr sz="1000" dirty="0"/>
          </a:p>
          <a:p>
            <a:pPr marL="457200" lvl="0" indent="-273208" algn="l" rtl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SzPct val="100000"/>
              <a:buAutoNum type="arabicPeriod"/>
            </a:pPr>
            <a:r>
              <a:rPr lang="ru-RU" sz="1000" dirty="0"/>
              <a:t>Документация </a:t>
            </a:r>
            <a:r>
              <a:rPr lang="ru-RU" sz="1000" dirty="0" err="1"/>
              <a:t>tsfel</a:t>
            </a:r>
            <a:r>
              <a:rPr lang="ru-RU" sz="1000" dirty="0"/>
              <a:t> </a:t>
            </a:r>
            <a:r>
              <a:rPr lang="ru-RU" sz="1000" u="sng" dirty="0">
                <a:solidFill>
                  <a:schemeClr val="hlink"/>
                </a:solidFill>
                <a:hlinkClick r:id="rId8"/>
              </a:rPr>
              <a:t>https://tsfel.readthedocs.io/en/latest/</a:t>
            </a:r>
            <a:endParaRPr sz="1000" dirty="0"/>
          </a:p>
          <a:p>
            <a:pPr marL="457200" lvl="0" indent="-273208" algn="l" rtl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SzPct val="100000"/>
              <a:buAutoNum type="arabicPeriod"/>
            </a:pPr>
            <a:r>
              <a:rPr lang="ru-RU" sz="1000" dirty="0" err="1"/>
              <a:t>датасет</a:t>
            </a:r>
            <a:r>
              <a:rPr lang="ru-RU" sz="1000" dirty="0"/>
              <a:t> </a:t>
            </a:r>
            <a:r>
              <a:rPr lang="ru-RU" sz="1000" dirty="0" err="1"/>
              <a:t>AudioMNIST</a:t>
            </a:r>
            <a:r>
              <a:rPr lang="ru-RU" sz="1000" dirty="0"/>
              <a:t> </a:t>
            </a:r>
            <a:r>
              <a:rPr lang="ru-RU" sz="1000" u="sng" dirty="0">
                <a:solidFill>
                  <a:schemeClr val="hlink"/>
                </a:solidFill>
                <a:hlinkClick r:id="rId9"/>
              </a:rPr>
              <a:t>https://www.kaggle.com/datasets/sripaadsrinivasan/audio-mnist</a:t>
            </a:r>
            <a:endParaRPr sz="1000" dirty="0"/>
          </a:p>
          <a:p>
            <a:pPr marL="457200" lvl="0" indent="-273208" algn="l" rtl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SzPct val="100000"/>
              <a:buAutoNum type="arabicPeriod"/>
            </a:pPr>
            <a:r>
              <a:rPr lang="ru-RU" sz="1000" dirty="0" err="1"/>
              <a:t>Tsfresh</a:t>
            </a:r>
            <a:r>
              <a:rPr lang="ru-RU" sz="1000" dirty="0"/>
              <a:t>: автоматически генерируем признаки из временных рядов </a:t>
            </a:r>
            <a:r>
              <a:rPr lang="ru-RU" sz="1000" u="sng" dirty="0">
                <a:solidFill>
                  <a:schemeClr val="hlink"/>
                </a:solidFill>
                <a:hlinkClick r:id="rId10"/>
              </a:rPr>
              <a:t>https://otus.ru/nest/post/1024/</a:t>
            </a:r>
            <a:endParaRPr sz="1000" dirty="0"/>
          </a:p>
          <a:p>
            <a:pPr marL="457200" lvl="0" indent="-273208" algn="l" rtl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SzPct val="100000"/>
              <a:buAutoNum type="arabicPeriod"/>
            </a:pPr>
            <a:r>
              <a:rPr lang="ru-RU" sz="1000" dirty="0"/>
              <a:t>Бонус: Автоматизация прогнозирования временных рядов с помощью библиотеки H2O </a:t>
            </a:r>
            <a:r>
              <a:rPr lang="ru-RU" sz="1000" u="sng" dirty="0">
                <a:solidFill>
                  <a:schemeClr val="hlink"/>
                </a:solidFill>
                <a:hlinkClick r:id="rId11"/>
              </a:rPr>
              <a:t>https://drive.google.com/file/d/1hZMMq1gHN8EFQG6GF2uKuTgye0HdeHvO/view?usp=sharing</a:t>
            </a:r>
            <a:endParaRPr sz="1000" dirty="0"/>
          </a:p>
          <a:p>
            <a:pPr marL="457200" lvl="0" indent="-297497" algn="l" rtl="0">
              <a:spcBef>
                <a:spcPts val="0"/>
              </a:spcBef>
              <a:spcAft>
                <a:spcPts val="600"/>
              </a:spcAft>
              <a:buSzPct val="100000"/>
              <a:buAutoNum type="arabicPeriod"/>
            </a:pPr>
            <a:r>
              <a:rPr lang="ru-RU" sz="1000" dirty="0"/>
              <a:t>Бонус: LSTM прогноз временных рядов со сдвигом </a:t>
            </a:r>
            <a:r>
              <a:rPr lang="ru-RU" sz="1000" u="sng" dirty="0">
                <a:solidFill>
                  <a:schemeClr val="accent5"/>
                </a:solidFill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https://colab.research.google.com/drive/1Iqo8NdS8PDHavMGfVWx2EM14J8S-1Ps1?usp=sharing</a:t>
            </a:r>
            <a:endParaRPr sz="1000" dirty="0"/>
          </a:p>
          <a:p>
            <a:pPr marL="457200" lvl="0" indent="-297497" algn="l" rtl="0">
              <a:spcBef>
                <a:spcPts val="0"/>
              </a:spcBef>
              <a:spcAft>
                <a:spcPts val="600"/>
              </a:spcAft>
              <a:buSzPct val="100000"/>
              <a:buAutoNum type="arabicPeriod"/>
            </a:pPr>
            <a:r>
              <a:rPr lang="ru-RU" sz="1000" dirty="0"/>
              <a:t>Пример </a:t>
            </a:r>
            <a:r>
              <a:rPr lang="ru-RU" sz="1000" dirty="0" err="1"/>
              <a:t>AutoTS</a:t>
            </a:r>
            <a:r>
              <a:rPr lang="ru-RU" sz="1000" dirty="0"/>
              <a:t> </a:t>
            </a:r>
            <a:r>
              <a:rPr lang="ru-RU" sz="1000" u="sng" dirty="0">
                <a:solidFill>
                  <a:schemeClr val="hlink"/>
                </a:solidFill>
                <a:hlinkClick r:id="rId13"/>
              </a:rPr>
              <a:t>https://colab.research.google.com/drive/1NQyKNTDp6cigmfpArqxt1aKlpb6iJnVM?usp=sharing</a:t>
            </a:r>
            <a:endParaRPr sz="1000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6"/>
          <p:cNvSpPr txBox="1">
            <a:spLocks noGrp="1"/>
          </p:cNvSpPr>
          <p:nvPr>
            <p:ph type="title"/>
          </p:nvPr>
        </p:nvSpPr>
        <p:spPr>
          <a:xfrm>
            <a:off x="956224" y="396394"/>
            <a:ext cx="7730575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3800" dirty="0"/>
              <a:t>Заполните, пожалуйста,</a:t>
            </a:r>
            <a:endParaRPr sz="38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</a:pPr>
            <a:r>
              <a:rPr lang="ru-RU" sz="3800" dirty="0"/>
              <a:t>опрос о занятии</a:t>
            </a:r>
            <a:endParaRPr sz="38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</a:pPr>
            <a:r>
              <a:rPr lang="ru-RU" sz="3800" dirty="0"/>
              <a:t>по ссылке в чате</a:t>
            </a:r>
            <a:endParaRPr sz="3800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8"/>
          <p:cNvSpPr/>
          <p:nvPr/>
        </p:nvSpPr>
        <p:spPr>
          <a:xfrm>
            <a:off x="630000" y="2703050"/>
            <a:ext cx="1033800" cy="198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48"/>
          <p:cNvSpPr txBox="1">
            <a:spLocks noGrp="1"/>
          </p:cNvSpPr>
          <p:nvPr>
            <p:ph type="subTitle" idx="2"/>
          </p:nvPr>
        </p:nvSpPr>
        <p:spPr>
          <a:xfrm>
            <a:off x="3082400" y="2304911"/>
            <a:ext cx="5856300" cy="39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Игорь Стурейко</a:t>
            </a:r>
            <a:endParaRPr dirty="0"/>
          </a:p>
        </p:txBody>
      </p:sp>
      <p:sp>
        <p:nvSpPr>
          <p:cNvPr id="12" name="Google Shape;499;p77">
            <a:extLst>
              <a:ext uri="{FF2B5EF4-FFF2-40B4-BE49-F238E27FC236}">
                <a16:creationId xmlns:a16="http://schemas.microsoft.com/office/drawing/2014/main" id="{582ECAAA-AF1D-254F-9EEA-3E6087D018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0550" y="821221"/>
            <a:ext cx="8520600" cy="13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Aft>
                <a:spcPts val="0"/>
              </a:spcAft>
              <a:buSzPts val="3200"/>
              <a:buNone/>
            </a:pPr>
            <a:r>
              <a:rPr lang="ru-RU" dirty="0"/>
              <a:t>Приходите на следующие вебинары</a:t>
            </a:r>
            <a:br>
              <a:rPr lang="ru-RU" dirty="0"/>
            </a:br>
            <a:r>
              <a:rPr lang="ru-RU" sz="1800" dirty="0"/>
              <a:t>02.10 – Анализ временных рядов Часть 3: Кластеризация.</a:t>
            </a:r>
            <a:endParaRPr lang="ru-RU" dirty="0"/>
          </a:p>
        </p:txBody>
      </p:sp>
      <p:sp>
        <p:nvSpPr>
          <p:cNvPr id="13" name="Google Shape;500;p77">
            <a:extLst>
              <a:ext uri="{FF2B5EF4-FFF2-40B4-BE49-F238E27FC236}">
                <a16:creationId xmlns:a16="http://schemas.microsoft.com/office/drawing/2014/main" id="{E0455609-6D75-8B47-AD05-D96CCF37ECC1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ru-RU" dirty="0"/>
              <a:t>Спасибо за внимание!</a:t>
            </a: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31303AF-03ED-4942-AD0B-371ABDC3B86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2156" r="295"/>
          <a:stretch/>
        </p:blipFill>
        <p:spPr>
          <a:xfrm>
            <a:off x="832654" y="2865544"/>
            <a:ext cx="1662292" cy="1657372"/>
          </a:xfrm>
          <a:prstGeom prst="ellipse">
            <a:avLst/>
          </a:prstGeom>
          <a:ln w="127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9" name="Google Shape;209;p48">
            <a:extLst>
              <a:ext uri="{FF2B5EF4-FFF2-40B4-BE49-F238E27FC236}">
                <a16:creationId xmlns:a16="http://schemas.microsoft.com/office/drawing/2014/main" id="{665056B4-A30D-0A42-A4EC-B8D9C849F6D1}"/>
              </a:ext>
            </a:extLst>
          </p:cNvPr>
          <p:cNvSpPr txBox="1">
            <a:spLocks/>
          </p:cNvSpPr>
          <p:nvPr/>
        </p:nvSpPr>
        <p:spPr>
          <a:xfrm>
            <a:off x="3082400" y="2701811"/>
            <a:ext cx="5938750" cy="2133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>
            <a:lvl1pPr marL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 i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70025" indent="-1465263">
              <a:tabLst>
                <a:tab pos="1465263" algn="l"/>
              </a:tabLst>
            </a:pPr>
            <a:r>
              <a:rPr lang="ru-RU" sz="1150" b="1" kern="0" dirty="0"/>
              <a:t>Руководитель курсов: </a:t>
            </a:r>
            <a:r>
              <a:rPr lang="en-US" sz="1150" b="1" kern="0" dirty="0"/>
              <a:t>	Reinforcement Learning, ML Professional, ML Basic, </a:t>
            </a:r>
            <a:br>
              <a:rPr lang="en-US" sz="1150" b="1" kern="0" dirty="0"/>
            </a:br>
            <a:r>
              <a:rPr lang="en-US" sz="1150" b="1" kern="0" dirty="0" err="1"/>
              <a:t>MLOps</a:t>
            </a:r>
            <a:r>
              <a:rPr lang="en-US" sz="1150" b="1" kern="0" dirty="0"/>
              <a:t>, </a:t>
            </a:r>
            <a:r>
              <a:rPr lang="en-US" sz="1150" b="1" kern="0" dirty="0" err="1"/>
              <a:t>FinML</a:t>
            </a:r>
            <a:endParaRPr lang="en-US" sz="1150" b="1" kern="0" dirty="0"/>
          </a:p>
          <a:p>
            <a:pPr rtl="0"/>
            <a:endParaRPr lang="en-US" sz="1150" b="1" kern="0" dirty="0"/>
          </a:p>
          <a:p>
            <a:pPr rtl="0"/>
            <a:r>
              <a:rPr lang="en-US" sz="1150" b="1" kern="0" dirty="0" err="1"/>
              <a:t>Teamlead</a:t>
            </a:r>
            <a:r>
              <a:rPr lang="en-US" sz="1150" b="1" kern="0" dirty="0"/>
              <a:t>, </a:t>
            </a:r>
            <a:r>
              <a:rPr lang="ru-RU" sz="1150" b="1" kern="0" dirty="0"/>
              <a:t>главный инженер проекта, </a:t>
            </a:r>
          </a:p>
          <a:p>
            <a:pPr rtl="0"/>
            <a:r>
              <a:rPr lang="ru-RU" sz="1150" b="1" kern="0" dirty="0"/>
              <a:t>Физический факультет МГУ, </a:t>
            </a:r>
            <a:r>
              <a:rPr lang="en-US" sz="1150" b="1" kern="0" dirty="0"/>
              <a:t>PhD </a:t>
            </a:r>
            <a:r>
              <a:rPr lang="ru-RU" sz="1150" b="1" kern="0" dirty="0"/>
              <a:t>теоретическая физика</a:t>
            </a:r>
          </a:p>
          <a:p>
            <a:pPr rtl="0"/>
            <a:endParaRPr lang="ru-RU" sz="1150" kern="0" dirty="0"/>
          </a:p>
          <a:p>
            <a:pPr rtl="0"/>
            <a:r>
              <a:rPr lang="ru-RU" sz="1150" b="1" kern="0" dirty="0"/>
              <a:t>Опыт:</a:t>
            </a:r>
            <a:endParaRPr lang="ru-RU" sz="1150" kern="0" dirty="0"/>
          </a:p>
          <a:p>
            <a:pPr rtl="0"/>
            <a:r>
              <a:rPr lang="ru-RU" sz="1150" kern="0" dirty="0"/>
              <a:t>Более 15 лет занимался прикладной математикой и мат моделированием</a:t>
            </a:r>
          </a:p>
          <a:p>
            <a:pPr rtl="0"/>
            <a:r>
              <a:rPr lang="ru-RU" sz="1150" kern="0" dirty="0"/>
              <a:t>(</a:t>
            </a:r>
            <a:r>
              <a:rPr lang="en-US" sz="1150" kern="0" dirty="0"/>
              <a:t>Data Scientist) (Python, </a:t>
            </a:r>
            <a:r>
              <a:rPr lang="ru-RU" sz="1150" kern="0" dirty="0"/>
              <a:t>С++) в НИИ ПАО Газпром</a:t>
            </a:r>
          </a:p>
          <a:p>
            <a:pPr rtl="0"/>
            <a:endParaRPr lang="ru-RU" sz="1150" kern="0" dirty="0"/>
          </a:p>
          <a:p>
            <a:pPr rtl="0"/>
            <a:endParaRPr lang="ru-RU" sz="1150" b="1" kern="0" dirty="0"/>
          </a:p>
          <a:p>
            <a:pPr rtl="0"/>
            <a:r>
              <a:rPr lang="ru-RU" sz="1150" b="1" kern="0" dirty="0"/>
              <a:t>@</a:t>
            </a:r>
            <a:r>
              <a:rPr lang="en-US" sz="1150" b="1" kern="0" dirty="0" err="1"/>
              <a:t>stureiko</a:t>
            </a:r>
            <a:r>
              <a:rPr lang="en-US" sz="1150" b="1" kern="0" dirty="0"/>
              <a:t> (TG)</a:t>
            </a:r>
          </a:p>
          <a:p>
            <a:pPr rtl="0"/>
            <a:endParaRPr lang="en-US" sz="1150" b="1" kern="0" dirty="0"/>
          </a:p>
          <a:p>
            <a:pPr rtl="0"/>
            <a:r>
              <a:rPr lang="en-US" sz="1150" b="1" kern="0" dirty="0"/>
              <a:t>LinkedIn: </a:t>
            </a:r>
            <a:r>
              <a:rPr lang="en-US" sz="1150" kern="0" dirty="0">
                <a:hlinkClick r:id="rId4"/>
              </a:rPr>
              <a:t>igor-stureiko</a:t>
            </a:r>
            <a:r>
              <a:rPr lang="en-US" sz="1150" kern="0" dirty="0"/>
              <a:t> </a:t>
            </a:r>
          </a:p>
          <a:p>
            <a:pPr rtl="0"/>
            <a:endParaRPr lang="en-US" sz="1150" kern="0" dirty="0"/>
          </a:p>
          <a:p>
            <a:pPr rtl="0"/>
            <a:r>
              <a:rPr lang="en-US" sz="1150" b="1" kern="0" dirty="0"/>
              <a:t>@</a:t>
            </a:r>
            <a:r>
              <a:rPr lang="en-US" sz="1150" b="1" kern="0" dirty="0" err="1"/>
              <a:t>rl_fintech</a:t>
            </a:r>
            <a:r>
              <a:rPr lang="en-US" sz="1150" b="1" kern="0" dirty="0"/>
              <a:t> </a:t>
            </a:r>
            <a:r>
              <a:rPr lang="en-US" sz="1150" kern="0" dirty="0"/>
              <a:t>(</a:t>
            </a:r>
            <a:r>
              <a:rPr lang="ru-RU" sz="1150" kern="0" dirty="0"/>
              <a:t>Мой канал о моделях в бизнесе)</a:t>
            </a:r>
            <a:endParaRPr lang="ru-RU" sz="1400" kern="0" dirty="0"/>
          </a:p>
        </p:txBody>
      </p:sp>
    </p:spTree>
    <p:extLst>
      <p:ext uri="{BB962C8B-B14F-4D97-AF65-F5344CB8AC3E}">
        <p14:creationId xmlns:p14="http://schemas.microsoft.com/office/powerpoint/2010/main" val="7069872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73575" y="388000"/>
            <a:ext cx="6225366" cy="497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0" dirty="0"/>
              <a:t>Карта</a:t>
            </a:r>
            <a:r>
              <a:rPr spc="-65" dirty="0"/>
              <a:t> </a:t>
            </a:r>
            <a:r>
              <a:rPr spc="-15" dirty="0"/>
              <a:t>курса</a:t>
            </a:r>
          </a:p>
        </p:txBody>
      </p:sp>
      <p:sp>
        <p:nvSpPr>
          <p:cNvPr id="3" name="object 3"/>
          <p:cNvSpPr/>
          <p:nvPr/>
        </p:nvSpPr>
        <p:spPr>
          <a:xfrm>
            <a:off x="5805201" y="627324"/>
            <a:ext cx="2473325" cy="579755"/>
          </a:xfrm>
          <a:custGeom>
            <a:avLst/>
            <a:gdLst/>
            <a:ahLst/>
            <a:cxnLst/>
            <a:rect l="l" t="t" r="r" b="b"/>
            <a:pathLst>
              <a:path w="2473325" h="579755">
                <a:moveTo>
                  <a:pt x="2376647" y="579299"/>
                </a:moveTo>
                <a:lnTo>
                  <a:pt x="96551" y="579299"/>
                </a:lnTo>
                <a:lnTo>
                  <a:pt x="58969" y="571712"/>
                </a:lnTo>
                <a:lnTo>
                  <a:pt x="28279" y="551020"/>
                </a:lnTo>
                <a:lnTo>
                  <a:pt x="7587" y="520330"/>
                </a:lnTo>
                <a:lnTo>
                  <a:pt x="0" y="482747"/>
                </a:lnTo>
                <a:lnTo>
                  <a:pt x="0" y="96551"/>
                </a:lnTo>
                <a:lnTo>
                  <a:pt x="7587" y="58969"/>
                </a:lnTo>
                <a:lnTo>
                  <a:pt x="28279" y="28279"/>
                </a:lnTo>
                <a:lnTo>
                  <a:pt x="58969" y="7587"/>
                </a:lnTo>
                <a:lnTo>
                  <a:pt x="96551" y="0"/>
                </a:lnTo>
                <a:lnTo>
                  <a:pt x="2376647" y="0"/>
                </a:lnTo>
                <a:lnTo>
                  <a:pt x="2430215" y="16221"/>
                </a:lnTo>
                <a:lnTo>
                  <a:pt x="2465850" y="59603"/>
                </a:lnTo>
                <a:lnTo>
                  <a:pt x="2473199" y="96551"/>
                </a:lnTo>
                <a:lnTo>
                  <a:pt x="2473199" y="482747"/>
                </a:lnTo>
                <a:lnTo>
                  <a:pt x="2465612" y="520330"/>
                </a:lnTo>
                <a:lnTo>
                  <a:pt x="2444920" y="551020"/>
                </a:lnTo>
                <a:lnTo>
                  <a:pt x="2414230" y="571712"/>
                </a:lnTo>
                <a:lnTo>
                  <a:pt x="2376647" y="57929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lIns="0" tIns="0" rIns="0" bIns="0" rtlCol="0" anchor="ctr"/>
          <a:lstStyle/>
          <a:p>
            <a:pPr algn="ctr"/>
            <a:r>
              <a:rPr lang="ru-RU" sz="1400" spc="-20" dirty="0">
                <a:solidFill>
                  <a:schemeClr val="tx1">
                    <a:lumMod val="50000"/>
                    <a:lumOff val="50000"/>
                  </a:schemeClr>
                </a:solidFill>
                <a:latin typeface="Roboto"/>
                <a:cs typeface="Roboto"/>
              </a:rPr>
              <a:t>Обучение с учителем</a:t>
            </a:r>
          </a:p>
        </p:txBody>
      </p:sp>
      <p:sp>
        <p:nvSpPr>
          <p:cNvPr id="5" name="object 5"/>
          <p:cNvSpPr/>
          <p:nvPr/>
        </p:nvSpPr>
        <p:spPr>
          <a:xfrm>
            <a:off x="1905000" y="1684386"/>
            <a:ext cx="2473325" cy="579755"/>
          </a:xfrm>
          <a:custGeom>
            <a:avLst/>
            <a:gdLst/>
            <a:ahLst/>
            <a:cxnLst/>
            <a:rect l="l" t="t" r="r" b="b"/>
            <a:pathLst>
              <a:path w="2473325" h="579755">
                <a:moveTo>
                  <a:pt x="2376647" y="579299"/>
                </a:moveTo>
                <a:lnTo>
                  <a:pt x="96551" y="579299"/>
                </a:lnTo>
                <a:lnTo>
                  <a:pt x="58969" y="571712"/>
                </a:lnTo>
                <a:lnTo>
                  <a:pt x="28279" y="551020"/>
                </a:lnTo>
                <a:lnTo>
                  <a:pt x="7587" y="520330"/>
                </a:lnTo>
                <a:lnTo>
                  <a:pt x="0" y="482747"/>
                </a:lnTo>
                <a:lnTo>
                  <a:pt x="0" y="96551"/>
                </a:lnTo>
                <a:lnTo>
                  <a:pt x="7587" y="58969"/>
                </a:lnTo>
                <a:lnTo>
                  <a:pt x="28279" y="28279"/>
                </a:lnTo>
                <a:lnTo>
                  <a:pt x="58969" y="7587"/>
                </a:lnTo>
                <a:lnTo>
                  <a:pt x="96551" y="0"/>
                </a:lnTo>
                <a:lnTo>
                  <a:pt x="2376647" y="0"/>
                </a:lnTo>
                <a:lnTo>
                  <a:pt x="2430215" y="16221"/>
                </a:lnTo>
                <a:lnTo>
                  <a:pt x="2465850" y="59603"/>
                </a:lnTo>
                <a:lnTo>
                  <a:pt x="2473199" y="96551"/>
                </a:lnTo>
                <a:lnTo>
                  <a:pt x="2473199" y="482747"/>
                </a:lnTo>
                <a:lnTo>
                  <a:pt x="2465612" y="520330"/>
                </a:lnTo>
                <a:lnTo>
                  <a:pt x="2444920" y="551020"/>
                </a:lnTo>
                <a:lnTo>
                  <a:pt x="2414230" y="571712"/>
                </a:lnTo>
                <a:lnTo>
                  <a:pt x="2376647" y="57929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lIns="0" tIns="0" rIns="0" bIns="0" rtlCol="0" anchor="ctr"/>
          <a:lstStyle/>
          <a:p>
            <a:pPr algn="ctr"/>
            <a:r>
              <a:rPr lang="ru-RU" sz="1400" spc="-20" dirty="0">
                <a:solidFill>
                  <a:schemeClr val="tx1">
                    <a:lumMod val="50000"/>
                    <a:lumOff val="50000"/>
                  </a:schemeClr>
                </a:solidFill>
                <a:latin typeface="Roboto"/>
                <a:cs typeface="Roboto"/>
              </a:rPr>
              <a:t>Обучение без учителя</a:t>
            </a:r>
            <a:endParaRPr lang="en-US" sz="1400" spc="-20" dirty="0">
              <a:solidFill>
                <a:schemeClr val="tx1">
                  <a:lumMod val="50000"/>
                  <a:lumOff val="50000"/>
                </a:schemeClr>
              </a:solidFill>
              <a:latin typeface="Roboto"/>
              <a:cs typeface="Roboto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205882" y="1847802"/>
            <a:ext cx="2203450" cy="579755"/>
          </a:xfrm>
          <a:custGeom>
            <a:avLst/>
            <a:gdLst/>
            <a:ahLst/>
            <a:cxnLst/>
            <a:rect l="l" t="t" r="r" b="b"/>
            <a:pathLst>
              <a:path w="2203450" h="579755">
                <a:moveTo>
                  <a:pt x="2106648" y="579299"/>
                </a:moveTo>
                <a:lnTo>
                  <a:pt x="96551" y="579299"/>
                </a:lnTo>
                <a:lnTo>
                  <a:pt x="58969" y="571712"/>
                </a:lnTo>
                <a:lnTo>
                  <a:pt x="28279" y="551020"/>
                </a:lnTo>
                <a:lnTo>
                  <a:pt x="7587" y="520330"/>
                </a:lnTo>
                <a:lnTo>
                  <a:pt x="0" y="482747"/>
                </a:lnTo>
                <a:lnTo>
                  <a:pt x="0" y="96551"/>
                </a:lnTo>
                <a:lnTo>
                  <a:pt x="7587" y="58969"/>
                </a:lnTo>
                <a:lnTo>
                  <a:pt x="28279" y="28279"/>
                </a:lnTo>
                <a:lnTo>
                  <a:pt x="58969" y="7587"/>
                </a:lnTo>
                <a:lnTo>
                  <a:pt x="96551" y="0"/>
                </a:lnTo>
                <a:lnTo>
                  <a:pt x="2106648" y="0"/>
                </a:lnTo>
                <a:lnTo>
                  <a:pt x="2160214" y="16221"/>
                </a:lnTo>
                <a:lnTo>
                  <a:pt x="2195850" y="59603"/>
                </a:lnTo>
                <a:lnTo>
                  <a:pt x="2203199" y="96551"/>
                </a:lnTo>
                <a:lnTo>
                  <a:pt x="2203199" y="482747"/>
                </a:lnTo>
                <a:lnTo>
                  <a:pt x="2195612" y="520330"/>
                </a:lnTo>
                <a:lnTo>
                  <a:pt x="2174920" y="551020"/>
                </a:lnTo>
                <a:lnTo>
                  <a:pt x="2144230" y="571712"/>
                </a:lnTo>
                <a:lnTo>
                  <a:pt x="2106648" y="57929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lIns="0" tIns="0" rIns="0" bIns="0" rtlCol="0" anchor="ctr"/>
          <a:lstStyle/>
          <a:p>
            <a:pPr algn="ctr"/>
            <a:r>
              <a:rPr lang="ru-RU" sz="1400" spc="-20">
                <a:solidFill>
                  <a:schemeClr val="tx1">
                    <a:lumMod val="50000"/>
                    <a:lumOff val="50000"/>
                  </a:schemeClr>
                </a:solidFill>
                <a:latin typeface="Roboto"/>
                <a:cs typeface="Roboto"/>
              </a:rPr>
              <a:t>Введение в </a:t>
            </a:r>
            <a:r>
              <a:rPr lang="en-US" sz="1400" spc="-20" dirty="0">
                <a:solidFill>
                  <a:schemeClr val="tx1">
                    <a:lumMod val="50000"/>
                    <a:lumOff val="50000"/>
                  </a:schemeClr>
                </a:solidFill>
                <a:latin typeface="Roboto"/>
                <a:cs typeface="Roboto"/>
              </a:rPr>
              <a:t>Deep learning</a:t>
            </a:r>
            <a:endParaRPr sz="1400" spc="-20" dirty="0">
              <a:solidFill>
                <a:schemeClr val="tx1">
                  <a:lumMod val="50000"/>
                  <a:lumOff val="50000"/>
                </a:schemeClr>
              </a:solidFill>
              <a:latin typeface="Roboto"/>
              <a:cs typeface="Roboto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116500" y="3022737"/>
            <a:ext cx="2971165" cy="579755"/>
          </a:xfrm>
          <a:custGeom>
            <a:avLst/>
            <a:gdLst/>
            <a:ahLst/>
            <a:cxnLst/>
            <a:rect l="l" t="t" r="r" b="b"/>
            <a:pathLst>
              <a:path w="2971165" h="579754">
                <a:moveTo>
                  <a:pt x="2874047" y="579299"/>
                </a:moveTo>
                <a:lnTo>
                  <a:pt x="96551" y="579299"/>
                </a:lnTo>
                <a:lnTo>
                  <a:pt x="58969" y="571712"/>
                </a:lnTo>
                <a:lnTo>
                  <a:pt x="28279" y="551020"/>
                </a:lnTo>
                <a:lnTo>
                  <a:pt x="7587" y="520330"/>
                </a:lnTo>
                <a:lnTo>
                  <a:pt x="0" y="482747"/>
                </a:lnTo>
                <a:lnTo>
                  <a:pt x="0" y="96551"/>
                </a:lnTo>
                <a:lnTo>
                  <a:pt x="7587" y="58969"/>
                </a:lnTo>
                <a:lnTo>
                  <a:pt x="28279" y="28279"/>
                </a:lnTo>
                <a:lnTo>
                  <a:pt x="58969" y="7587"/>
                </a:lnTo>
                <a:lnTo>
                  <a:pt x="96551" y="0"/>
                </a:lnTo>
                <a:lnTo>
                  <a:pt x="2874047" y="0"/>
                </a:lnTo>
                <a:lnTo>
                  <a:pt x="2927615" y="16221"/>
                </a:lnTo>
                <a:lnTo>
                  <a:pt x="2963250" y="59603"/>
                </a:lnTo>
                <a:lnTo>
                  <a:pt x="2970599" y="96551"/>
                </a:lnTo>
                <a:lnTo>
                  <a:pt x="2970599" y="482747"/>
                </a:lnTo>
                <a:lnTo>
                  <a:pt x="2963012" y="520330"/>
                </a:lnTo>
                <a:lnTo>
                  <a:pt x="2942320" y="551020"/>
                </a:lnTo>
                <a:lnTo>
                  <a:pt x="2911630" y="571712"/>
                </a:lnTo>
                <a:lnTo>
                  <a:pt x="2874047" y="579299"/>
                </a:lnTo>
                <a:close/>
              </a:path>
            </a:pathLst>
          </a:custGeom>
          <a:solidFill>
            <a:srgbClr val="FFD966"/>
          </a:solidFill>
          <a:ln>
            <a:noFill/>
          </a:ln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>
              <a:buClr>
                <a:srgbClr val="000000"/>
              </a:buClr>
            </a:pPr>
            <a:r>
              <a:rPr lang="ru-RU" sz="1400" spc="-10" dirty="0">
                <a:latin typeface="Roboto"/>
                <a:cs typeface="Roboto"/>
              </a:rPr>
              <a:t>Анализ временных рядов</a:t>
            </a:r>
          </a:p>
        </p:txBody>
      </p:sp>
      <p:sp>
        <p:nvSpPr>
          <p:cNvPr id="11" name="object 11"/>
          <p:cNvSpPr/>
          <p:nvPr/>
        </p:nvSpPr>
        <p:spPr>
          <a:xfrm>
            <a:off x="5840299" y="2778634"/>
            <a:ext cx="2473325" cy="579755"/>
          </a:xfrm>
          <a:custGeom>
            <a:avLst/>
            <a:gdLst/>
            <a:ahLst/>
            <a:cxnLst/>
            <a:rect l="l" t="t" r="r" b="b"/>
            <a:pathLst>
              <a:path w="2473325" h="579754">
                <a:moveTo>
                  <a:pt x="2376647" y="579300"/>
                </a:moveTo>
                <a:lnTo>
                  <a:pt x="96551" y="579300"/>
                </a:lnTo>
                <a:lnTo>
                  <a:pt x="58969" y="571712"/>
                </a:lnTo>
                <a:lnTo>
                  <a:pt x="28279" y="551020"/>
                </a:lnTo>
                <a:lnTo>
                  <a:pt x="7587" y="520330"/>
                </a:lnTo>
                <a:lnTo>
                  <a:pt x="0" y="482748"/>
                </a:lnTo>
                <a:lnTo>
                  <a:pt x="0" y="96551"/>
                </a:lnTo>
                <a:lnTo>
                  <a:pt x="7587" y="58969"/>
                </a:lnTo>
                <a:lnTo>
                  <a:pt x="28279" y="28279"/>
                </a:lnTo>
                <a:lnTo>
                  <a:pt x="58969" y="7587"/>
                </a:lnTo>
                <a:lnTo>
                  <a:pt x="96551" y="0"/>
                </a:lnTo>
                <a:lnTo>
                  <a:pt x="2376647" y="0"/>
                </a:lnTo>
                <a:lnTo>
                  <a:pt x="2430215" y="16221"/>
                </a:lnTo>
                <a:lnTo>
                  <a:pt x="2465850" y="59603"/>
                </a:lnTo>
                <a:lnTo>
                  <a:pt x="2473200" y="96551"/>
                </a:lnTo>
                <a:lnTo>
                  <a:pt x="2473200" y="482748"/>
                </a:lnTo>
                <a:lnTo>
                  <a:pt x="2465612" y="520330"/>
                </a:lnTo>
                <a:lnTo>
                  <a:pt x="2444920" y="551020"/>
                </a:lnTo>
                <a:lnTo>
                  <a:pt x="2414230" y="571712"/>
                </a:lnTo>
                <a:lnTo>
                  <a:pt x="2376647" y="5793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lIns="0" tIns="0" rIns="0" bIns="0" rtlCol="0" anchor="ctr"/>
          <a:lstStyle/>
          <a:p>
            <a:pPr algn="ctr"/>
            <a:r>
              <a:rPr lang="ru-RU" sz="1400" spc="-20" dirty="0">
                <a:solidFill>
                  <a:schemeClr val="tx1">
                    <a:lumMod val="50000"/>
                    <a:lumOff val="50000"/>
                  </a:schemeClr>
                </a:solidFill>
                <a:latin typeface="Roboto"/>
                <a:cs typeface="Roboto"/>
              </a:rPr>
              <a:t>Сбор данных. Анализ текстовых данных</a:t>
            </a:r>
          </a:p>
        </p:txBody>
      </p:sp>
      <p:sp>
        <p:nvSpPr>
          <p:cNvPr id="14" name="object 14"/>
          <p:cNvSpPr/>
          <p:nvPr/>
        </p:nvSpPr>
        <p:spPr>
          <a:xfrm>
            <a:off x="1472660" y="916975"/>
            <a:ext cx="4332605" cy="1220470"/>
          </a:xfrm>
          <a:custGeom>
            <a:avLst/>
            <a:gdLst/>
            <a:ahLst/>
            <a:cxnLst/>
            <a:rect l="l" t="t" r="r" b="b"/>
            <a:pathLst>
              <a:path w="4332605" h="1220470">
                <a:moveTo>
                  <a:pt x="2898413" y="1010949"/>
                </a:moveTo>
                <a:lnTo>
                  <a:pt x="2964258" y="1012817"/>
                </a:lnTo>
                <a:lnTo>
                  <a:pt x="3023231" y="1018131"/>
                </a:lnTo>
                <a:lnTo>
                  <a:pt x="3076192" y="1026461"/>
                </a:lnTo>
                <a:lnTo>
                  <a:pt x="3124000" y="1037376"/>
                </a:lnTo>
                <a:lnTo>
                  <a:pt x="3167514" y="1050445"/>
                </a:lnTo>
                <a:lnTo>
                  <a:pt x="3207593" y="1065238"/>
                </a:lnTo>
                <a:lnTo>
                  <a:pt x="3245096" y="1081324"/>
                </a:lnTo>
                <a:lnTo>
                  <a:pt x="3280884" y="1098271"/>
                </a:lnTo>
                <a:lnTo>
                  <a:pt x="3315813" y="1115649"/>
                </a:lnTo>
                <a:lnTo>
                  <a:pt x="3350745" y="1133028"/>
                </a:lnTo>
                <a:lnTo>
                  <a:pt x="3386537" y="1149975"/>
                </a:lnTo>
                <a:lnTo>
                  <a:pt x="3424048" y="1166061"/>
                </a:lnTo>
                <a:lnTo>
                  <a:pt x="3464138" y="1180854"/>
                </a:lnTo>
                <a:lnTo>
                  <a:pt x="3507664" y="1193923"/>
                </a:lnTo>
                <a:lnTo>
                  <a:pt x="3555486" y="1204838"/>
                </a:lnTo>
                <a:lnTo>
                  <a:pt x="3608463" y="1213168"/>
                </a:lnTo>
                <a:lnTo>
                  <a:pt x="3667452" y="1218482"/>
                </a:lnTo>
                <a:lnTo>
                  <a:pt x="3733313" y="1220349"/>
                </a:lnTo>
              </a:path>
              <a:path w="4332605" h="1220470">
                <a:moveTo>
                  <a:pt x="4332540" y="0"/>
                </a:moveTo>
                <a:lnTo>
                  <a:pt x="4257836" y="109"/>
                </a:lnTo>
                <a:lnTo>
                  <a:pt x="4183563" y="436"/>
                </a:lnTo>
                <a:lnTo>
                  <a:pt x="4109729" y="978"/>
                </a:lnTo>
                <a:lnTo>
                  <a:pt x="4036339" y="1732"/>
                </a:lnTo>
                <a:lnTo>
                  <a:pt x="3963400" y="2696"/>
                </a:lnTo>
                <a:lnTo>
                  <a:pt x="3890918" y="3866"/>
                </a:lnTo>
                <a:lnTo>
                  <a:pt x="3818900" y="5241"/>
                </a:lnTo>
                <a:lnTo>
                  <a:pt x="3747352" y="6817"/>
                </a:lnTo>
                <a:lnTo>
                  <a:pt x="3676281" y="8593"/>
                </a:lnTo>
                <a:lnTo>
                  <a:pt x="3605692" y="10564"/>
                </a:lnTo>
                <a:lnTo>
                  <a:pt x="3535592" y="12729"/>
                </a:lnTo>
                <a:lnTo>
                  <a:pt x="3465987" y="15085"/>
                </a:lnTo>
                <a:lnTo>
                  <a:pt x="3396885" y="17630"/>
                </a:lnTo>
                <a:lnTo>
                  <a:pt x="3328291" y="20360"/>
                </a:lnTo>
                <a:lnTo>
                  <a:pt x="3260211" y="23273"/>
                </a:lnTo>
                <a:lnTo>
                  <a:pt x="3192652" y="26366"/>
                </a:lnTo>
                <a:lnTo>
                  <a:pt x="3125621" y="29637"/>
                </a:lnTo>
                <a:lnTo>
                  <a:pt x="3059124" y="33083"/>
                </a:lnTo>
                <a:lnTo>
                  <a:pt x="2993166" y="36702"/>
                </a:lnTo>
                <a:lnTo>
                  <a:pt x="2927755" y="40490"/>
                </a:lnTo>
                <a:lnTo>
                  <a:pt x="2862897" y="44445"/>
                </a:lnTo>
                <a:lnTo>
                  <a:pt x="2798599" y="48565"/>
                </a:lnTo>
                <a:lnTo>
                  <a:pt x="2734866" y="52847"/>
                </a:lnTo>
                <a:lnTo>
                  <a:pt x="2671705" y="57287"/>
                </a:lnTo>
                <a:lnTo>
                  <a:pt x="2609122" y="61884"/>
                </a:lnTo>
                <a:lnTo>
                  <a:pt x="2547124" y="66635"/>
                </a:lnTo>
                <a:lnTo>
                  <a:pt x="2485717" y="71538"/>
                </a:lnTo>
                <a:lnTo>
                  <a:pt x="2424908" y="76588"/>
                </a:lnTo>
                <a:lnTo>
                  <a:pt x="2364702" y="81785"/>
                </a:lnTo>
                <a:lnTo>
                  <a:pt x="2305107" y="87125"/>
                </a:lnTo>
                <a:lnTo>
                  <a:pt x="2246128" y="92605"/>
                </a:lnTo>
                <a:lnTo>
                  <a:pt x="2187773" y="98223"/>
                </a:lnTo>
                <a:lnTo>
                  <a:pt x="2130046" y="103977"/>
                </a:lnTo>
                <a:lnTo>
                  <a:pt x="2072956" y="109863"/>
                </a:lnTo>
                <a:lnTo>
                  <a:pt x="2016508" y="115879"/>
                </a:lnTo>
                <a:lnTo>
                  <a:pt x="1960708" y="122022"/>
                </a:lnTo>
                <a:lnTo>
                  <a:pt x="1905563" y="128291"/>
                </a:lnTo>
                <a:lnTo>
                  <a:pt x="1851079" y="134681"/>
                </a:lnTo>
                <a:lnTo>
                  <a:pt x="1797263" y="141190"/>
                </a:lnTo>
                <a:lnTo>
                  <a:pt x="1744121" y="147816"/>
                </a:lnTo>
                <a:lnTo>
                  <a:pt x="1691659" y="154556"/>
                </a:lnTo>
                <a:lnTo>
                  <a:pt x="1639884" y="161408"/>
                </a:lnTo>
                <a:lnTo>
                  <a:pt x="1588802" y="168368"/>
                </a:lnTo>
                <a:lnTo>
                  <a:pt x="1538420" y="175434"/>
                </a:lnTo>
                <a:lnTo>
                  <a:pt x="1488744" y="182604"/>
                </a:lnTo>
                <a:lnTo>
                  <a:pt x="1439779" y="189875"/>
                </a:lnTo>
                <a:lnTo>
                  <a:pt x="1391534" y="197244"/>
                </a:lnTo>
                <a:lnTo>
                  <a:pt x="1344013" y="204708"/>
                </a:lnTo>
                <a:lnTo>
                  <a:pt x="1297224" y="212265"/>
                </a:lnTo>
                <a:lnTo>
                  <a:pt x="1251173" y="219912"/>
                </a:lnTo>
                <a:lnTo>
                  <a:pt x="1205865" y="227647"/>
                </a:lnTo>
                <a:lnTo>
                  <a:pt x="1161308" y="235466"/>
                </a:lnTo>
                <a:lnTo>
                  <a:pt x="1117509" y="243368"/>
                </a:lnTo>
                <a:lnTo>
                  <a:pt x="1074472" y="251350"/>
                </a:lnTo>
                <a:lnTo>
                  <a:pt x="1032205" y="259408"/>
                </a:lnTo>
                <a:lnTo>
                  <a:pt x="990714" y="267540"/>
                </a:lnTo>
                <a:lnTo>
                  <a:pt x="950005" y="275745"/>
                </a:lnTo>
                <a:lnTo>
                  <a:pt x="910085" y="284018"/>
                </a:lnTo>
                <a:lnTo>
                  <a:pt x="870960" y="292357"/>
                </a:lnTo>
                <a:lnTo>
                  <a:pt x="832637" y="300760"/>
                </a:lnTo>
                <a:lnTo>
                  <a:pt x="795122" y="309224"/>
                </a:lnTo>
                <a:lnTo>
                  <a:pt x="722540" y="326325"/>
                </a:lnTo>
                <a:lnTo>
                  <a:pt x="653266" y="343638"/>
                </a:lnTo>
                <a:lnTo>
                  <a:pt x="587352" y="361141"/>
                </a:lnTo>
                <a:lnTo>
                  <a:pt x="524847" y="378815"/>
                </a:lnTo>
                <a:lnTo>
                  <a:pt x="465803" y="396637"/>
                </a:lnTo>
                <a:lnTo>
                  <a:pt x="410272" y="414586"/>
                </a:lnTo>
                <a:lnTo>
                  <a:pt x="358303" y="432641"/>
                </a:lnTo>
                <a:lnTo>
                  <a:pt x="309948" y="450782"/>
                </a:lnTo>
                <a:lnTo>
                  <a:pt x="265259" y="468986"/>
                </a:lnTo>
                <a:lnTo>
                  <a:pt x="224285" y="487232"/>
                </a:lnTo>
                <a:lnTo>
                  <a:pt x="187079" y="505499"/>
                </a:lnTo>
                <a:lnTo>
                  <a:pt x="135498" y="534649"/>
                </a:lnTo>
                <a:lnTo>
                  <a:pt x="93104" y="563711"/>
                </a:lnTo>
                <a:lnTo>
                  <a:pt x="59356" y="592602"/>
                </a:lnTo>
                <a:lnTo>
                  <a:pt x="33712" y="621233"/>
                </a:lnTo>
                <a:lnTo>
                  <a:pt x="4575" y="677374"/>
                </a:lnTo>
                <a:lnTo>
                  <a:pt x="0" y="704711"/>
                </a:lnTo>
                <a:lnTo>
                  <a:pt x="1366" y="731444"/>
                </a:lnTo>
                <a:lnTo>
                  <a:pt x="19758" y="782754"/>
                </a:lnTo>
                <a:lnTo>
                  <a:pt x="55426" y="830612"/>
                </a:lnTo>
                <a:lnTo>
                  <a:pt x="104041" y="874328"/>
                </a:lnTo>
                <a:lnTo>
                  <a:pt x="161278" y="913213"/>
                </a:lnTo>
                <a:lnTo>
                  <a:pt x="222809" y="946575"/>
                </a:lnTo>
                <a:lnTo>
                  <a:pt x="284307" y="973725"/>
                </a:lnTo>
                <a:lnTo>
                  <a:pt x="341446" y="993973"/>
                </a:lnTo>
                <a:lnTo>
                  <a:pt x="389899" y="1006628"/>
                </a:lnTo>
                <a:lnTo>
                  <a:pt x="409517" y="1009892"/>
                </a:lnTo>
                <a:lnTo>
                  <a:pt x="425340" y="101099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501749" y="4031600"/>
            <a:ext cx="3084195" cy="579755"/>
          </a:xfrm>
          <a:custGeom>
            <a:avLst/>
            <a:gdLst/>
            <a:ahLst/>
            <a:cxnLst/>
            <a:rect l="l" t="t" r="r" b="b"/>
            <a:pathLst>
              <a:path w="3084195" h="579754">
                <a:moveTo>
                  <a:pt x="2987147" y="579299"/>
                </a:moveTo>
                <a:lnTo>
                  <a:pt x="96551" y="579299"/>
                </a:lnTo>
                <a:lnTo>
                  <a:pt x="58969" y="571712"/>
                </a:lnTo>
                <a:lnTo>
                  <a:pt x="28279" y="551020"/>
                </a:lnTo>
                <a:lnTo>
                  <a:pt x="7587" y="520330"/>
                </a:lnTo>
                <a:lnTo>
                  <a:pt x="0" y="482747"/>
                </a:lnTo>
                <a:lnTo>
                  <a:pt x="0" y="96551"/>
                </a:lnTo>
                <a:lnTo>
                  <a:pt x="7587" y="58969"/>
                </a:lnTo>
                <a:lnTo>
                  <a:pt x="28279" y="28279"/>
                </a:lnTo>
                <a:lnTo>
                  <a:pt x="58969" y="7587"/>
                </a:lnTo>
                <a:lnTo>
                  <a:pt x="96551" y="0"/>
                </a:lnTo>
                <a:lnTo>
                  <a:pt x="2987147" y="0"/>
                </a:lnTo>
                <a:lnTo>
                  <a:pt x="3040715" y="16221"/>
                </a:lnTo>
                <a:lnTo>
                  <a:pt x="3076350" y="59603"/>
                </a:lnTo>
                <a:lnTo>
                  <a:pt x="3083699" y="96551"/>
                </a:lnTo>
                <a:lnTo>
                  <a:pt x="3083699" y="482747"/>
                </a:lnTo>
                <a:lnTo>
                  <a:pt x="3076112" y="520330"/>
                </a:lnTo>
                <a:lnTo>
                  <a:pt x="3055420" y="551020"/>
                </a:lnTo>
                <a:lnTo>
                  <a:pt x="3024730" y="571712"/>
                </a:lnTo>
                <a:lnTo>
                  <a:pt x="2987147" y="579299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 anchor="ctr"/>
          <a:lstStyle/>
          <a:p>
            <a:pPr algn="ctr"/>
            <a:r>
              <a:rPr lang="ru-RU" sz="1400" b="0" i="0" u="none" strike="noStrike" dirty="0">
                <a:effectLst/>
                <a:latin typeface="roboto" panose="02000000000000000000" pitchFamily="2" charset="0"/>
              </a:rPr>
              <a:t>Рекомендательные системы</a:t>
            </a:r>
          </a:p>
        </p:txBody>
      </p:sp>
      <p:sp>
        <p:nvSpPr>
          <p:cNvPr id="18" name="object 18"/>
          <p:cNvSpPr/>
          <p:nvPr/>
        </p:nvSpPr>
        <p:spPr>
          <a:xfrm>
            <a:off x="870483" y="2137452"/>
            <a:ext cx="7710805" cy="2184400"/>
          </a:xfrm>
          <a:custGeom>
            <a:avLst/>
            <a:gdLst/>
            <a:ahLst/>
            <a:cxnLst/>
            <a:rect l="l" t="t" r="r" b="b"/>
            <a:pathLst>
              <a:path w="7710805" h="2184400">
                <a:moveTo>
                  <a:pt x="6538599" y="0"/>
                </a:moveTo>
                <a:lnTo>
                  <a:pt x="6604000" y="1019"/>
                </a:lnTo>
                <a:lnTo>
                  <a:pt x="6668319" y="4025"/>
                </a:lnTo>
                <a:lnTo>
                  <a:pt x="6731475" y="8937"/>
                </a:lnTo>
                <a:lnTo>
                  <a:pt x="6793390" y="15677"/>
                </a:lnTo>
                <a:lnTo>
                  <a:pt x="6853985" y="24164"/>
                </a:lnTo>
                <a:lnTo>
                  <a:pt x="6913181" y="34320"/>
                </a:lnTo>
                <a:lnTo>
                  <a:pt x="6970897" y="46065"/>
                </a:lnTo>
                <a:lnTo>
                  <a:pt x="7027055" y="59319"/>
                </a:lnTo>
                <a:lnTo>
                  <a:pt x="7081576" y="74004"/>
                </a:lnTo>
                <a:lnTo>
                  <a:pt x="7134380" y="90039"/>
                </a:lnTo>
                <a:lnTo>
                  <a:pt x="7185389" y="107345"/>
                </a:lnTo>
                <a:lnTo>
                  <a:pt x="7234522" y="125843"/>
                </a:lnTo>
                <a:lnTo>
                  <a:pt x="7281701" y="145453"/>
                </a:lnTo>
                <a:lnTo>
                  <a:pt x="7326847" y="166095"/>
                </a:lnTo>
                <a:lnTo>
                  <a:pt x="7369880" y="187692"/>
                </a:lnTo>
                <a:lnTo>
                  <a:pt x="7410721" y="210162"/>
                </a:lnTo>
                <a:lnTo>
                  <a:pt x="7449291" y="233426"/>
                </a:lnTo>
                <a:lnTo>
                  <a:pt x="7485511" y="257406"/>
                </a:lnTo>
                <a:lnTo>
                  <a:pt x="7519301" y="282021"/>
                </a:lnTo>
                <a:lnTo>
                  <a:pt x="7550582" y="307192"/>
                </a:lnTo>
                <a:lnTo>
                  <a:pt x="7579275" y="332840"/>
                </a:lnTo>
                <a:lnTo>
                  <a:pt x="7628579" y="385248"/>
                </a:lnTo>
                <a:lnTo>
                  <a:pt x="7666581" y="438610"/>
                </a:lnTo>
                <a:lnTo>
                  <a:pt x="7700257" y="515234"/>
                </a:lnTo>
                <a:lnTo>
                  <a:pt x="7709805" y="564510"/>
                </a:lnTo>
                <a:lnTo>
                  <a:pt x="7710791" y="612768"/>
                </a:lnTo>
                <a:lnTo>
                  <a:pt x="7704217" y="659500"/>
                </a:lnTo>
                <a:lnTo>
                  <a:pt x="7691085" y="704196"/>
                </a:lnTo>
                <a:lnTo>
                  <a:pt x="7672397" y="746348"/>
                </a:lnTo>
                <a:lnTo>
                  <a:pt x="7649154" y="785446"/>
                </a:lnTo>
                <a:lnTo>
                  <a:pt x="7622360" y="820983"/>
                </a:lnTo>
                <a:lnTo>
                  <a:pt x="7593014" y="852448"/>
                </a:lnTo>
                <a:lnTo>
                  <a:pt x="7562121" y="879334"/>
                </a:lnTo>
                <a:lnTo>
                  <a:pt x="7530680" y="901130"/>
                </a:lnTo>
                <a:lnTo>
                  <a:pt x="7470168" y="927422"/>
                </a:lnTo>
                <a:lnTo>
                  <a:pt x="7443099" y="930899"/>
                </a:lnTo>
              </a:path>
              <a:path w="7710805" h="2184400">
                <a:moveTo>
                  <a:pt x="4969816" y="930831"/>
                </a:moveTo>
                <a:lnTo>
                  <a:pt x="4898757" y="931386"/>
                </a:lnTo>
                <a:lnTo>
                  <a:pt x="4831532" y="933009"/>
                </a:lnTo>
                <a:lnTo>
                  <a:pt x="4767914" y="935636"/>
                </a:lnTo>
                <a:lnTo>
                  <a:pt x="4707678" y="939206"/>
                </a:lnTo>
                <a:lnTo>
                  <a:pt x="4650598" y="943655"/>
                </a:lnTo>
                <a:lnTo>
                  <a:pt x="4596449" y="948920"/>
                </a:lnTo>
                <a:lnTo>
                  <a:pt x="4545006" y="954939"/>
                </a:lnTo>
                <a:lnTo>
                  <a:pt x="4496043" y="961649"/>
                </a:lnTo>
                <a:lnTo>
                  <a:pt x="4449335" y="968988"/>
                </a:lnTo>
                <a:lnTo>
                  <a:pt x="4404655" y="976891"/>
                </a:lnTo>
                <a:lnTo>
                  <a:pt x="4361780" y="985297"/>
                </a:lnTo>
                <a:lnTo>
                  <a:pt x="4320483" y="994142"/>
                </a:lnTo>
                <a:lnTo>
                  <a:pt x="4280538" y="1003365"/>
                </a:lnTo>
                <a:lnTo>
                  <a:pt x="4241721" y="1012901"/>
                </a:lnTo>
                <a:lnTo>
                  <a:pt x="4203805" y="1022689"/>
                </a:lnTo>
                <a:lnTo>
                  <a:pt x="4166567" y="1032665"/>
                </a:lnTo>
                <a:lnTo>
                  <a:pt x="4129778" y="1042767"/>
                </a:lnTo>
                <a:lnTo>
                  <a:pt x="4056653" y="1063096"/>
                </a:lnTo>
                <a:lnTo>
                  <a:pt x="4019865" y="1073198"/>
                </a:lnTo>
                <a:lnTo>
                  <a:pt x="3982626" y="1083174"/>
                </a:lnTo>
                <a:lnTo>
                  <a:pt x="3944711" y="1092961"/>
                </a:lnTo>
                <a:lnTo>
                  <a:pt x="3905894" y="1102498"/>
                </a:lnTo>
                <a:lnTo>
                  <a:pt x="3865949" y="1111720"/>
                </a:lnTo>
                <a:lnTo>
                  <a:pt x="3824652" y="1120566"/>
                </a:lnTo>
                <a:lnTo>
                  <a:pt x="3781776" y="1128972"/>
                </a:lnTo>
                <a:lnTo>
                  <a:pt x="3737097" y="1136875"/>
                </a:lnTo>
                <a:lnTo>
                  <a:pt x="3690389" y="1144213"/>
                </a:lnTo>
                <a:lnTo>
                  <a:pt x="3641426" y="1150923"/>
                </a:lnTo>
                <a:lnTo>
                  <a:pt x="3589983" y="1156943"/>
                </a:lnTo>
                <a:lnTo>
                  <a:pt x="3535834" y="1162208"/>
                </a:lnTo>
                <a:lnTo>
                  <a:pt x="3478754" y="1166657"/>
                </a:lnTo>
                <a:lnTo>
                  <a:pt x="3418518" y="1170227"/>
                </a:lnTo>
                <a:lnTo>
                  <a:pt x="3354900" y="1172854"/>
                </a:lnTo>
                <a:lnTo>
                  <a:pt x="3287674" y="1174477"/>
                </a:lnTo>
                <a:lnTo>
                  <a:pt x="3216616" y="1175031"/>
                </a:lnTo>
              </a:path>
              <a:path w="7710805" h="2184400">
                <a:moveTo>
                  <a:pt x="246017" y="1174934"/>
                </a:moveTo>
                <a:lnTo>
                  <a:pt x="188605" y="1191926"/>
                </a:lnTo>
                <a:lnTo>
                  <a:pt x="130113" y="1239225"/>
                </a:lnTo>
                <a:lnTo>
                  <a:pt x="102260" y="1272518"/>
                </a:lnTo>
                <a:lnTo>
                  <a:pt x="76297" y="1311322"/>
                </a:lnTo>
                <a:lnTo>
                  <a:pt x="52942" y="1354948"/>
                </a:lnTo>
                <a:lnTo>
                  <a:pt x="32915" y="1402706"/>
                </a:lnTo>
                <a:lnTo>
                  <a:pt x="16936" y="1453909"/>
                </a:lnTo>
                <a:lnTo>
                  <a:pt x="5724" y="1507867"/>
                </a:lnTo>
                <a:lnTo>
                  <a:pt x="0" y="1563891"/>
                </a:lnTo>
                <a:lnTo>
                  <a:pt x="482" y="1621294"/>
                </a:lnTo>
                <a:lnTo>
                  <a:pt x="7890" y="1679384"/>
                </a:lnTo>
                <a:lnTo>
                  <a:pt x="17880" y="1721379"/>
                </a:lnTo>
                <a:lnTo>
                  <a:pt x="31687" y="1763114"/>
                </a:lnTo>
                <a:lnTo>
                  <a:pt x="49138" y="1804329"/>
                </a:lnTo>
                <a:lnTo>
                  <a:pt x="70061" y="1844767"/>
                </a:lnTo>
                <a:lnTo>
                  <a:pt x="94284" y="1884166"/>
                </a:lnTo>
                <a:lnTo>
                  <a:pt x="121635" y="1922268"/>
                </a:lnTo>
                <a:lnTo>
                  <a:pt x="151942" y="1958813"/>
                </a:lnTo>
                <a:lnTo>
                  <a:pt x="185033" y="1993541"/>
                </a:lnTo>
                <a:lnTo>
                  <a:pt x="220736" y="2026194"/>
                </a:lnTo>
                <a:lnTo>
                  <a:pt x="258879" y="2056511"/>
                </a:lnTo>
                <a:lnTo>
                  <a:pt x="299290" y="2084233"/>
                </a:lnTo>
                <a:lnTo>
                  <a:pt x="341797" y="2109101"/>
                </a:lnTo>
                <a:lnTo>
                  <a:pt x="386227" y="2130855"/>
                </a:lnTo>
                <a:lnTo>
                  <a:pt x="432410" y="2149236"/>
                </a:lnTo>
                <a:lnTo>
                  <a:pt x="480172" y="2163983"/>
                </a:lnTo>
                <a:lnTo>
                  <a:pt x="529342" y="2174839"/>
                </a:lnTo>
                <a:lnTo>
                  <a:pt x="579748" y="2181542"/>
                </a:lnTo>
                <a:lnTo>
                  <a:pt x="631217" y="2183834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083000" y="4031600"/>
            <a:ext cx="3084195" cy="579755"/>
          </a:xfrm>
          <a:custGeom>
            <a:avLst/>
            <a:gdLst/>
            <a:ahLst/>
            <a:cxnLst/>
            <a:rect l="l" t="t" r="r" b="b"/>
            <a:pathLst>
              <a:path w="3084195" h="579754">
                <a:moveTo>
                  <a:pt x="2987148" y="579299"/>
                </a:moveTo>
                <a:lnTo>
                  <a:pt x="96551" y="579299"/>
                </a:lnTo>
                <a:lnTo>
                  <a:pt x="58969" y="571712"/>
                </a:lnTo>
                <a:lnTo>
                  <a:pt x="28279" y="551020"/>
                </a:lnTo>
                <a:lnTo>
                  <a:pt x="7587" y="520330"/>
                </a:lnTo>
                <a:lnTo>
                  <a:pt x="0" y="482747"/>
                </a:lnTo>
                <a:lnTo>
                  <a:pt x="0" y="96551"/>
                </a:lnTo>
                <a:lnTo>
                  <a:pt x="7587" y="58969"/>
                </a:lnTo>
                <a:lnTo>
                  <a:pt x="28279" y="28279"/>
                </a:lnTo>
                <a:lnTo>
                  <a:pt x="58969" y="7587"/>
                </a:lnTo>
                <a:lnTo>
                  <a:pt x="96551" y="0"/>
                </a:lnTo>
                <a:lnTo>
                  <a:pt x="2987148" y="0"/>
                </a:lnTo>
                <a:lnTo>
                  <a:pt x="3040714" y="16221"/>
                </a:lnTo>
                <a:lnTo>
                  <a:pt x="3076350" y="59603"/>
                </a:lnTo>
                <a:lnTo>
                  <a:pt x="3083699" y="96551"/>
                </a:lnTo>
                <a:lnTo>
                  <a:pt x="3083699" y="482747"/>
                </a:lnTo>
                <a:lnTo>
                  <a:pt x="3076112" y="520330"/>
                </a:lnTo>
                <a:lnTo>
                  <a:pt x="3055420" y="551020"/>
                </a:lnTo>
                <a:lnTo>
                  <a:pt x="3024730" y="571712"/>
                </a:lnTo>
                <a:lnTo>
                  <a:pt x="2987148" y="579299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 anchor="ctr"/>
          <a:lstStyle/>
          <a:p>
            <a:pPr algn="ctr"/>
            <a:r>
              <a:rPr lang="ru-RU" sz="1400" b="0" i="0" u="none" strike="noStrike" dirty="0">
                <a:effectLst/>
                <a:latin typeface="roboto" panose="02000000000000000000" pitchFamily="2" charset="0"/>
              </a:rPr>
              <a:t>Проектная работа</a:t>
            </a:r>
          </a:p>
        </p:txBody>
      </p:sp>
      <p:sp>
        <p:nvSpPr>
          <p:cNvPr id="21" name="object 21"/>
          <p:cNvSpPr/>
          <p:nvPr/>
        </p:nvSpPr>
        <p:spPr>
          <a:xfrm>
            <a:off x="4585449" y="4321249"/>
            <a:ext cx="497840" cy="0"/>
          </a:xfrm>
          <a:custGeom>
            <a:avLst/>
            <a:gdLst/>
            <a:ahLst/>
            <a:cxnLst/>
            <a:rect l="l" t="t" r="r" b="b"/>
            <a:pathLst>
              <a:path w="497839">
                <a:moveTo>
                  <a:pt x="0" y="0"/>
                </a:moveTo>
                <a:lnTo>
                  <a:pt x="497699" y="0"/>
                </a:lnTo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Программа курса</a:t>
            </a:r>
            <a:endParaRPr dirty="0"/>
          </a:p>
        </p:txBody>
      </p:sp>
      <p:sp>
        <p:nvSpPr>
          <p:cNvPr id="271" name="Google Shape;271;p44"/>
          <p:cNvSpPr/>
          <p:nvPr/>
        </p:nvSpPr>
        <p:spPr>
          <a:xfrm>
            <a:off x="500550" y="1104419"/>
            <a:ext cx="3004650" cy="579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Анализ временных рядов</a:t>
            </a:r>
            <a:endParaRPr lang="en-US" sz="16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" name="Google Shape;271;p44">
            <a:extLst>
              <a:ext uri="{FF2B5EF4-FFF2-40B4-BE49-F238E27FC236}">
                <a16:creationId xmlns:a16="http://schemas.microsoft.com/office/drawing/2014/main" id="{D8FD06C8-E377-A548-A8E0-938A22A6A104}"/>
              </a:ext>
            </a:extLst>
          </p:cNvPr>
          <p:cNvSpPr/>
          <p:nvPr/>
        </p:nvSpPr>
        <p:spPr>
          <a:xfrm>
            <a:off x="2226709" y="2200318"/>
            <a:ext cx="5355965" cy="676231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 rad="122479"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sz="1600" dirty="0">
                <a:solidFill>
                  <a:srgbClr val="1F1F1F"/>
                </a:solidFill>
                <a:latin typeface="Google Sans"/>
                <a:sym typeface="Roboto"/>
              </a:rPr>
              <a:t>Анализ временных рядов. Часть 1: Постановка задачи, простейшие методы. </a:t>
            </a:r>
            <a:r>
              <a:rPr lang="en-US" sz="1600" dirty="0">
                <a:solidFill>
                  <a:srgbClr val="1F1F1F"/>
                </a:solidFill>
                <a:latin typeface="Google Sans"/>
                <a:sym typeface="Roboto"/>
              </a:rPr>
              <a:t>ARIMA-</a:t>
            </a:r>
            <a:r>
              <a:rPr lang="ru-RU" sz="1600" dirty="0">
                <a:solidFill>
                  <a:srgbClr val="1F1F1F"/>
                </a:solidFill>
                <a:latin typeface="Google Sans"/>
                <a:sym typeface="Roboto"/>
              </a:rPr>
              <a:t>модель</a:t>
            </a:r>
            <a:endParaRPr sz="1600"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sp>
        <p:nvSpPr>
          <p:cNvPr id="13" name="Google Shape;271;p44">
            <a:extLst>
              <a:ext uri="{FF2B5EF4-FFF2-40B4-BE49-F238E27FC236}">
                <a16:creationId xmlns:a16="http://schemas.microsoft.com/office/drawing/2014/main" id="{0FE2E67F-87DB-BA4A-8DD0-D5FDE2391C49}"/>
              </a:ext>
            </a:extLst>
          </p:cNvPr>
          <p:cNvSpPr/>
          <p:nvPr/>
        </p:nvSpPr>
        <p:spPr>
          <a:xfrm>
            <a:off x="2219812" y="3175330"/>
            <a:ext cx="5355965" cy="676231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/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sz="1600" dirty="0">
                <a:solidFill>
                  <a:srgbClr val="1F1F1F"/>
                </a:solidFill>
                <a:latin typeface="Google Sans"/>
                <a:sym typeface="Roboto"/>
              </a:rPr>
              <a:t>Анализ временных рядов. Часть 2: Извлечение признаков и применение </a:t>
            </a:r>
            <a:r>
              <a:rPr lang="en-US" sz="1600" dirty="0">
                <a:solidFill>
                  <a:srgbClr val="1F1F1F"/>
                </a:solidFill>
                <a:latin typeface="Google Sans"/>
                <a:sym typeface="Roboto"/>
              </a:rPr>
              <a:t>ML</a:t>
            </a:r>
            <a:endParaRPr lang="ru-RU" sz="1600"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sp>
        <p:nvSpPr>
          <p:cNvPr id="15" name="Google Shape;271;p44">
            <a:extLst>
              <a:ext uri="{FF2B5EF4-FFF2-40B4-BE49-F238E27FC236}">
                <a16:creationId xmlns:a16="http://schemas.microsoft.com/office/drawing/2014/main" id="{55C6BCEC-9B97-6546-93F2-CDA7BE006328}"/>
              </a:ext>
            </a:extLst>
          </p:cNvPr>
          <p:cNvSpPr/>
          <p:nvPr/>
        </p:nvSpPr>
        <p:spPr>
          <a:xfrm>
            <a:off x="2219813" y="4150343"/>
            <a:ext cx="5355965" cy="676231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/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sz="1600" dirty="0">
                <a:solidFill>
                  <a:srgbClr val="1F1F1F"/>
                </a:solidFill>
                <a:latin typeface="Google Sans"/>
                <a:sym typeface="Roboto"/>
              </a:rPr>
              <a:t>Анализ временных рядов Часть 3: Кластеризация временных рядов</a:t>
            </a:r>
            <a:endParaRPr sz="1600"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cxnSp>
        <p:nvCxnSpPr>
          <p:cNvPr id="3" name="Elbow Connector 2">
            <a:extLst>
              <a:ext uri="{FF2B5EF4-FFF2-40B4-BE49-F238E27FC236}">
                <a16:creationId xmlns:a16="http://schemas.microsoft.com/office/drawing/2014/main" id="{C1180B41-AAC0-2546-8533-191E5D9B7F77}"/>
              </a:ext>
            </a:extLst>
          </p:cNvPr>
          <p:cNvCxnSpPr>
            <a:cxnSpLocks/>
            <a:stCxn id="271" idx="2"/>
            <a:endCxn id="12" idx="1"/>
          </p:cNvCxnSpPr>
          <p:nvPr/>
        </p:nvCxnSpPr>
        <p:spPr>
          <a:xfrm rot="16200000" flipH="1">
            <a:off x="1687435" y="1999159"/>
            <a:ext cx="854715" cy="223834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Elbow Connector 6">
            <a:extLst>
              <a:ext uri="{FF2B5EF4-FFF2-40B4-BE49-F238E27FC236}">
                <a16:creationId xmlns:a16="http://schemas.microsoft.com/office/drawing/2014/main" id="{F828FA00-64F5-D64E-A4E8-78AD68A71E2D}"/>
              </a:ext>
            </a:extLst>
          </p:cNvPr>
          <p:cNvCxnSpPr>
            <a:cxnSpLocks/>
            <a:stCxn id="271" idx="2"/>
            <a:endCxn id="13" idx="1"/>
          </p:cNvCxnSpPr>
          <p:nvPr/>
        </p:nvCxnSpPr>
        <p:spPr>
          <a:xfrm rot="16200000" flipH="1">
            <a:off x="1196480" y="2490113"/>
            <a:ext cx="1829727" cy="216937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id="{509552CD-5AFB-3C41-BD1B-73124950E9F0}"/>
              </a:ext>
            </a:extLst>
          </p:cNvPr>
          <p:cNvCxnSpPr>
            <a:cxnSpLocks/>
            <a:stCxn id="271" idx="2"/>
            <a:endCxn id="15" idx="1"/>
          </p:cNvCxnSpPr>
          <p:nvPr/>
        </p:nvCxnSpPr>
        <p:spPr>
          <a:xfrm rot="16200000" flipH="1">
            <a:off x="708974" y="2977620"/>
            <a:ext cx="2804740" cy="216938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3" name="Table 23">
            <a:extLst>
              <a:ext uri="{FF2B5EF4-FFF2-40B4-BE49-F238E27FC236}">
                <a16:creationId xmlns:a16="http://schemas.microsoft.com/office/drawing/2014/main" id="{7207DC4F-0418-0E43-AEA2-26001954E0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3614255"/>
              </p:ext>
            </p:extLst>
          </p:nvPr>
        </p:nvGraphicFramePr>
        <p:xfrm>
          <a:off x="4495800" y="573874"/>
          <a:ext cx="3086874" cy="365760"/>
        </p:xfrm>
        <a:graphic>
          <a:graphicData uri="http://schemas.openxmlformats.org/drawingml/2006/table">
            <a:tbl>
              <a:tblPr firstRow="1" bandRow="1"/>
              <a:tblGrid>
                <a:gridCol w="440982">
                  <a:extLst>
                    <a:ext uri="{9D8B030D-6E8A-4147-A177-3AD203B41FA5}">
                      <a16:colId xmlns:a16="http://schemas.microsoft.com/office/drawing/2014/main" val="884960188"/>
                    </a:ext>
                  </a:extLst>
                </a:gridCol>
                <a:gridCol w="440982">
                  <a:extLst>
                    <a:ext uri="{9D8B030D-6E8A-4147-A177-3AD203B41FA5}">
                      <a16:colId xmlns:a16="http://schemas.microsoft.com/office/drawing/2014/main" val="1334008315"/>
                    </a:ext>
                  </a:extLst>
                </a:gridCol>
                <a:gridCol w="440982">
                  <a:extLst>
                    <a:ext uri="{9D8B030D-6E8A-4147-A177-3AD203B41FA5}">
                      <a16:colId xmlns:a16="http://schemas.microsoft.com/office/drawing/2014/main" val="3209860974"/>
                    </a:ext>
                  </a:extLst>
                </a:gridCol>
                <a:gridCol w="440982">
                  <a:extLst>
                    <a:ext uri="{9D8B030D-6E8A-4147-A177-3AD203B41FA5}">
                      <a16:colId xmlns:a16="http://schemas.microsoft.com/office/drawing/2014/main" val="4238538779"/>
                    </a:ext>
                  </a:extLst>
                </a:gridCol>
                <a:gridCol w="440982">
                  <a:extLst>
                    <a:ext uri="{9D8B030D-6E8A-4147-A177-3AD203B41FA5}">
                      <a16:colId xmlns:a16="http://schemas.microsoft.com/office/drawing/2014/main" val="4263781807"/>
                    </a:ext>
                  </a:extLst>
                </a:gridCol>
                <a:gridCol w="440982">
                  <a:extLst>
                    <a:ext uri="{9D8B030D-6E8A-4147-A177-3AD203B41FA5}">
                      <a16:colId xmlns:a16="http://schemas.microsoft.com/office/drawing/2014/main" val="1490757732"/>
                    </a:ext>
                  </a:extLst>
                </a:gridCol>
                <a:gridCol w="440982">
                  <a:extLst>
                    <a:ext uri="{9D8B030D-6E8A-4147-A177-3AD203B41FA5}">
                      <a16:colId xmlns:a16="http://schemas.microsoft.com/office/drawing/2014/main" val="1165208607"/>
                    </a:ext>
                  </a:extLst>
                </a:gridCol>
              </a:tblGrid>
              <a:tr h="250242"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</a:t>
                      </a:r>
                      <a:endParaRPr lang="en-US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</a:t>
                      </a:r>
                      <a:endParaRPr lang="en-US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</a:t>
                      </a:r>
                      <a:endParaRPr lang="en-US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</a:t>
                      </a:r>
                      <a:endParaRPr lang="en-US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5</a:t>
                      </a:r>
                      <a:endParaRPr lang="en-US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6</a:t>
                      </a:r>
                      <a:endParaRPr lang="en-US" dirty="0"/>
                    </a:p>
                  </a:txBody>
                  <a:tcPr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7</a:t>
                      </a:r>
                      <a:endParaRPr lang="en-US" dirty="0"/>
                    </a:p>
                  </a:txBody>
                  <a:tcPr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753204"/>
                  </a:ext>
                </a:extLst>
              </a:tr>
            </a:tbl>
          </a:graphicData>
        </a:graphic>
      </p:graphicFrame>
      <p:pic>
        <p:nvPicPr>
          <p:cNvPr id="21" name="Google Shape;225;p40">
            <a:extLst>
              <a:ext uri="{FF2B5EF4-FFF2-40B4-BE49-F238E27FC236}">
                <a16:creationId xmlns:a16="http://schemas.microsoft.com/office/drawing/2014/main" id="{06435085-97BF-3A47-BAD3-9FFAE1250CB4}"/>
              </a:ext>
            </a:extLst>
          </p:cNvPr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27" b="12427"/>
          <a:stretch/>
        </p:blipFill>
        <p:spPr>
          <a:xfrm>
            <a:off x="564929" y="4231094"/>
            <a:ext cx="419930" cy="396001"/>
          </a:xfrm>
          <a:prstGeom prst="ellipse">
            <a:avLst/>
          </a:prstGeom>
          <a:noFill/>
          <a:ln>
            <a:noFill/>
          </a:ln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931A30D8-5675-B440-B54C-21D6D109A2DB}"/>
              </a:ext>
            </a:extLst>
          </p:cNvPr>
          <p:cNvSpPr txBox="1"/>
          <p:nvPr/>
        </p:nvSpPr>
        <p:spPr>
          <a:xfrm>
            <a:off x="1041749" y="2193797"/>
            <a:ext cx="833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AkayaTelivigala" pitchFamily="2" charset="77"/>
                <a:cs typeface="AkayaTelivigala" pitchFamily="2" charset="77"/>
              </a:rPr>
              <a:t>2</a:t>
            </a:r>
            <a:r>
              <a:rPr lang="en-US" dirty="0">
                <a:latin typeface="AkayaTelivigala" pitchFamily="2" charset="77"/>
                <a:cs typeface="AkayaTelivigala" pitchFamily="2" charset="77"/>
              </a:rPr>
              <a:t>5.09 -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0EA6FA9-EA02-9B43-B1F3-51DF6032BF05}"/>
              </a:ext>
            </a:extLst>
          </p:cNvPr>
          <p:cNvSpPr txBox="1"/>
          <p:nvPr/>
        </p:nvSpPr>
        <p:spPr>
          <a:xfrm>
            <a:off x="1042952" y="3311446"/>
            <a:ext cx="833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kayaTelivigala" pitchFamily="2" charset="77"/>
                <a:cs typeface="AkayaTelivigala" pitchFamily="2" charset="77"/>
              </a:rPr>
              <a:t>01.10 -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8469429-E854-8246-BDDD-0E981D24B5F6}"/>
              </a:ext>
            </a:extLst>
          </p:cNvPr>
          <p:cNvSpPr txBox="1"/>
          <p:nvPr/>
        </p:nvSpPr>
        <p:spPr>
          <a:xfrm>
            <a:off x="1037400" y="4257763"/>
            <a:ext cx="833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kayaTelivigala" pitchFamily="2" charset="77"/>
                <a:cs typeface="AkayaTelivigala" pitchFamily="2" charset="77"/>
              </a:rPr>
              <a:t>02.10 -</a:t>
            </a:r>
          </a:p>
        </p:txBody>
      </p:sp>
      <p:pic>
        <p:nvPicPr>
          <p:cNvPr id="35" name="Google Shape;234;p40">
            <a:extLst>
              <a:ext uri="{FF2B5EF4-FFF2-40B4-BE49-F238E27FC236}">
                <a16:creationId xmlns:a16="http://schemas.microsoft.com/office/drawing/2014/main" id="{E679B14B-9D9C-2247-BD56-79A970AE1689}"/>
              </a:ext>
            </a:extLst>
          </p:cNvPr>
          <p:cNvPicPr preferRelativeResize="0"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47" b="10047"/>
          <a:stretch/>
        </p:blipFill>
        <p:spPr>
          <a:xfrm>
            <a:off x="569809" y="3284776"/>
            <a:ext cx="415050" cy="396002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49" name="Google Shape;225;p40">
            <a:extLst>
              <a:ext uri="{FF2B5EF4-FFF2-40B4-BE49-F238E27FC236}">
                <a16:creationId xmlns:a16="http://schemas.microsoft.com/office/drawing/2014/main" id="{D4C8CAEB-25CC-0F47-84C3-0E972873B801}"/>
              </a:ext>
            </a:extLst>
          </p:cNvPr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27" b="12427"/>
          <a:stretch/>
        </p:blipFill>
        <p:spPr>
          <a:xfrm>
            <a:off x="569809" y="2149079"/>
            <a:ext cx="419930" cy="396001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53" name="Google Shape;225;p40">
            <a:extLst>
              <a:ext uri="{FF2B5EF4-FFF2-40B4-BE49-F238E27FC236}">
                <a16:creationId xmlns:a16="http://schemas.microsoft.com/office/drawing/2014/main" id="{F95E3065-7D3C-F143-8D50-342B4267B22B}"/>
              </a:ext>
            </a:extLst>
          </p:cNvPr>
          <p:cNvPicPr preferRelativeResize="0"/>
          <p:nvPr/>
        </p:nvPicPr>
        <p:blipFill>
          <a:blip r:embed="rId5"/>
          <a:srcRect t="6408" b="6408"/>
          <a:stretch/>
        </p:blipFill>
        <p:spPr>
          <a:xfrm>
            <a:off x="3733800" y="1196068"/>
            <a:ext cx="419930" cy="396001"/>
          </a:xfrm>
          <a:prstGeom prst="ellipse">
            <a:avLst/>
          </a:prstGeom>
          <a:noFill/>
          <a:ln>
            <a:noFill/>
          </a:ln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DB81791E-53B2-5441-AA01-D830E3868725}"/>
              </a:ext>
            </a:extLst>
          </p:cNvPr>
          <p:cNvSpPr txBox="1"/>
          <p:nvPr/>
        </p:nvSpPr>
        <p:spPr>
          <a:xfrm>
            <a:off x="4191089" y="1066997"/>
            <a:ext cx="10902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AkayaTelivigala" pitchFamily="2" charset="77"/>
                <a:cs typeface="AkayaTelivigala" pitchFamily="2" charset="77"/>
              </a:rPr>
              <a:t>Игорь</a:t>
            </a:r>
            <a:br>
              <a:rPr lang="ru-RU" dirty="0">
                <a:latin typeface="AkayaTelivigala" pitchFamily="2" charset="77"/>
                <a:cs typeface="AkayaTelivigala" pitchFamily="2" charset="77"/>
              </a:rPr>
            </a:br>
            <a:r>
              <a:rPr lang="ru-RU" dirty="0">
                <a:latin typeface="AkayaTelivigala" pitchFamily="2" charset="77"/>
                <a:cs typeface="AkayaTelivigala" pitchFamily="2" charset="77"/>
              </a:rPr>
              <a:t>Стурейко</a:t>
            </a:r>
            <a:endParaRPr lang="en-US" dirty="0">
              <a:latin typeface="AkayaTelivigala" pitchFamily="2" charset="77"/>
              <a:cs typeface="AkayaTelivigala" pitchFamily="2" charset="77"/>
            </a:endParaRPr>
          </a:p>
        </p:txBody>
      </p:sp>
      <p:pic>
        <p:nvPicPr>
          <p:cNvPr id="55" name="Google Shape;225;p40">
            <a:extLst>
              <a:ext uri="{FF2B5EF4-FFF2-40B4-BE49-F238E27FC236}">
                <a16:creationId xmlns:a16="http://schemas.microsoft.com/office/drawing/2014/main" id="{07AFBA72-F4D6-7D4F-8094-05C672ACDBAF}"/>
              </a:ext>
            </a:extLst>
          </p:cNvPr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27" b="12427"/>
          <a:stretch/>
        </p:blipFill>
        <p:spPr>
          <a:xfrm>
            <a:off x="5497319" y="1196068"/>
            <a:ext cx="419930" cy="396001"/>
          </a:xfrm>
          <a:prstGeom prst="ellipse">
            <a:avLst/>
          </a:prstGeom>
          <a:noFill/>
          <a:ln>
            <a:noFill/>
          </a:ln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6CD23132-CC29-7A4C-AA3B-5C3C7F7D5526}"/>
              </a:ext>
            </a:extLst>
          </p:cNvPr>
          <p:cNvSpPr txBox="1"/>
          <p:nvPr/>
        </p:nvSpPr>
        <p:spPr>
          <a:xfrm>
            <a:off x="5954608" y="1066997"/>
            <a:ext cx="10951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AkayaTelivigala" pitchFamily="2" charset="77"/>
                <a:cs typeface="AkayaTelivigala" pitchFamily="2" charset="77"/>
              </a:rPr>
              <a:t>Алексей</a:t>
            </a:r>
            <a:br>
              <a:rPr lang="ru-RU" dirty="0">
                <a:latin typeface="AkayaTelivigala" pitchFamily="2" charset="77"/>
                <a:cs typeface="AkayaTelivigala" pitchFamily="2" charset="77"/>
              </a:rPr>
            </a:br>
            <a:r>
              <a:rPr lang="ru-RU" dirty="0">
                <a:latin typeface="AkayaTelivigala" pitchFamily="2" charset="77"/>
                <a:cs typeface="AkayaTelivigala" pitchFamily="2" charset="77"/>
              </a:rPr>
              <a:t>Кисляков</a:t>
            </a:r>
            <a:endParaRPr lang="en-US" dirty="0">
              <a:latin typeface="AkayaTelivigala" pitchFamily="2" charset="77"/>
              <a:cs typeface="AkayaTelivigala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9202642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</a:pPr>
            <a:r>
              <a:rPr lang="ru-RU"/>
              <a:t>Маршрут вебинара</a:t>
            </a:r>
            <a:endParaRPr/>
          </a:p>
        </p:txBody>
      </p:sp>
      <p:sp>
        <p:nvSpPr>
          <p:cNvPr id="235" name="Google Shape;235;p37"/>
          <p:cNvSpPr/>
          <p:nvPr/>
        </p:nvSpPr>
        <p:spPr>
          <a:xfrm>
            <a:off x="742434" y="1364409"/>
            <a:ext cx="3900691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ru-RU" sz="1600" b="0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Основы теории обработки сигналов</a:t>
            </a:r>
          </a:p>
        </p:txBody>
      </p:sp>
      <p:sp>
        <p:nvSpPr>
          <p:cNvPr id="236" name="Google Shape;236;p37"/>
          <p:cNvSpPr/>
          <p:nvPr/>
        </p:nvSpPr>
        <p:spPr>
          <a:xfrm>
            <a:off x="730011" y="2708761"/>
            <a:ext cx="390069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>
              <a:buClr>
                <a:srgbClr val="000000"/>
              </a:buClr>
              <a:buSzPts val="1600"/>
            </a:pPr>
            <a:r>
              <a:rPr lang="ru-RU" sz="16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Вейвлет</a:t>
            </a:r>
            <a:r>
              <a:rPr lang="ru-RU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анализ</a:t>
            </a:r>
            <a:endParaRPr lang="en-US" sz="16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8" name="Google Shape;238;p37"/>
          <p:cNvSpPr/>
          <p:nvPr/>
        </p:nvSpPr>
        <p:spPr>
          <a:xfrm>
            <a:off x="731221" y="3380937"/>
            <a:ext cx="3899364" cy="650002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Tsfresh</a:t>
            </a:r>
            <a:r>
              <a:rPr lang="en-US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&amp; </a:t>
            </a:r>
            <a:r>
              <a:rPr lang="en-US" sz="16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tsfel</a:t>
            </a:r>
            <a:r>
              <a:rPr lang="en-US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sz="16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автогенерация</a:t>
            </a:r>
            <a:r>
              <a:rPr lang="ru-RU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признаков</a:t>
            </a:r>
            <a:endParaRPr lang="en-US" sz="16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40" name="Google Shape;240;p37"/>
          <p:cNvCxnSpPr>
            <a:cxnSpLocks/>
            <a:stCxn id="235" idx="1"/>
            <a:endCxn id="13" idx="1"/>
          </p:cNvCxnSpPr>
          <p:nvPr/>
        </p:nvCxnSpPr>
        <p:spPr>
          <a:xfrm rot="10800000" flipV="1">
            <a:off x="731220" y="1552509"/>
            <a:ext cx="11214" cy="672176"/>
          </a:xfrm>
          <a:prstGeom prst="curvedConnector3">
            <a:avLst>
              <a:gd name="adj1" fmla="val 2138523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242" name="Google Shape;242;p37"/>
          <p:cNvCxnSpPr>
            <a:cxnSpLocks/>
            <a:stCxn id="236" idx="1"/>
            <a:endCxn id="238" idx="1"/>
          </p:cNvCxnSpPr>
          <p:nvPr/>
        </p:nvCxnSpPr>
        <p:spPr>
          <a:xfrm rot="10800000" flipH="1" flipV="1">
            <a:off x="730011" y="2896860"/>
            <a:ext cx="1210" cy="809077"/>
          </a:xfrm>
          <a:prstGeom prst="curvedConnector3">
            <a:avLst>
              <a:gd name="adj1" fmla="val -18892562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2" name="Google Shape;238;p37">
            <a:extLst>
              <a:ext uri="{FF2B5EF4-FFF2-40B4-BE49-F238E27FC236}">
                <a16:creationId xmlns:a16="http://schemas.microsoft.com/office/drawing/2014/main" id="{6F8EE228-CF1E-F70B-4105-8ECCB7307098}"/>
              </a:ext>
            </a:extLst>
          </p:cNvPr>
          <p:cNvSpPr/>
          <p:nvPr/>
        </p:nvSpPr>
        <p:spPr>
          <a:xfrm>
            <a:off x="743098" y="4326915"/>
            <a:ext cx="3899364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H2O </a:t>
            </a:r>
            <a:r>
              <a:rPr lang="en-US" sz="160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AutoML</a:t>
            </a:r>
            <a:endParaRPr sz="1600" b="0" i="0" u="none" strike="noStrike" cap="none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" name="Google Shape;242;p37">
            <a:extLst>
              <a:ext uri="{FF2B5EF4-FFF2-40B4-BE49-F238E27FC236}">
                <a16:creationId xmlns:a16="http://schemas.microsoft.com/office/drawing/2014/main" id="{9084AE32-B3C1-CEFB-608C-75D2CB107D7A}"/>
              </a:ext>
            </a:extLst>
          </p:cNvPr>
          <p:cNvCxnSpPr>
            <a:cxnSpLocks/>
            <a:stCxn id="238" idx="1"/>
            <a:endCxn id="2" idx="1"/>
          </p:cNvCxnSpPr>
          <p:nvPr/>
        </p:nvCxnSpPr>
        <p:spPr>
          <a:xfrm rot="10800000" flipH="1" flipV="1">
            <a:off x="731220" y="3705937"/>
            <a:ext cx="11877" cy="809077"/>
          </a:xfrm>
          <a:prstGeom prst="curvedConnector3">
            <a:avLst>
              <a:gd name="adj1" fmla="val -1924728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13" name="Google Shape;235;p37">
            <a:extLst>
              <a:ext uri="{FF2B5EF4-FFF2-40B4-BE49-F238E27FC236}">
                <a16:creationId xmlns:a16="http://schemas.microsoft.com/office/drawing/2014/main" id="{4E855995-62AE-0E46-BFC9-81D4F9F39802}"/>
              </a:ext>
            </a:extLst>
          </p:cNvPr>
          <p:cNvSpPr/>
          <p:nvPr/>
        </p:nvSpPr>
        <p:spPr>
          <a:xfrm>
            <a:off x="731220" y="2036585"/>
            <a:ext cx="3900689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ru-RU" sz="1600" b="0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Разложение Фурье</a:t>
            </a:r>
          </a:p>
        </p:txBody>
      </p:sp>
      <p:cxnSp>
        <p:nvCxnSpPr>
          <p:cNvPr id="15" name="Google Shape;242;p37">
            <a:extLst>
              <a:ext uri="{FF2B5EF4-FFF2-40B4-BE49-F238E27FC236}">
                <a16:creationId xmlns:a16="http://schemas.microsoft.com/office/drawing/2014/main" id="{D6911694-A420-8C4B-BC21-6354019EC62C}"/>
              </a:ext>
            </a:extLst>
          </p:cNvPr>
          <p:cNvCxnSpPr>
            <a:cxnSpLocks/>
            <a:stCxn id="13" idx="1"/>
            <a:endCxn id="236" idx="1"/>
          </p:cNvCxnSpPr>
          <p:nvPr/>
        </p:nvCxnSpPr>
        <p:spPr>
          <a:xfrm rot="10800000" flipV="1">
            <a:off x="730012" y="2224685"/>
            <a:ext cx="1209" cy="672176"/>
          </a:xfrm>
          <a:prstGeom prst="curvedConnector3">
            <a:avLst>
              <a:gd name="adj1" fmla="val 19008189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pic>
        <p:nvPicPr>
          <p:cNvPr id="36" name="Google Shape;394;g2ccb3f1b933_0_45">
            <a:extLst>
              <a:ext uri="{FF2B5EF4-FFF2-40B4-BE49-F238E27FC236}">
                <a16:creationId xmlns:a16="http://schemas.microsoft.com/office/drawing/2014/main" id="{14BBE5D0-0831-2E49-8959-A4904537A14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7801" y="3943350"/>
            <a:ext cx="838200" cy="944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371;g2ca70056557_0_20">
            <a:extLst>
              <a:ext uri="{FF2B5EF4-FFF2-40B4-BE49-F238E27FC236}">
                <a16:creationId xmlns:a16="http://schemas.microsoft.com/office/drawing/2014/main" id="{4B657D96-C21B-3741-BB00-AA8D48D36005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39000" y="3869715"/>
            <a:ext cx="10668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372;g2ca70056557_0_20">
            <a:extLst>
              <a:ext uri="{FF2B5EF4-FFF2-40B4-BE49-F238E27FC236}">
                <a16:creationId xmlns:a16="http://schemas.microsoft.com/office/drawing/2014/main" id="{C4B05CBE-B6FD-F245-9599-A5ADE015C4E1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28622" r="28860"/>
          <a:stretch/>
        </p:blipFill>
        <p:spPr>
          <a:xfrm>
            <a:off x="6411665" y="4353461"/>
            <a:ext cx="1102274" cy="3559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17;g2ca70056557_0_4">
            <a:extLst>
              <a:ext uri="{FF2B5EF4-FFF2-40B4-BE49-F238E27FC236}">
                <a16:creationId xmlns:a16="http://schemas.microsoft.com/office/drawing/2014/main" id="{083D6D84-C3E8-1041-8BB5-435A24C0865D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53000" y="2450490"/>
            <a:ext cx="2126271" cy="1419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Google Shape;333;g2cc484e9b7a_0_28">
            <a:extLst>
              <a:ext uri="{FF2B5EF4-FFF2-40B4-BE49-F238E27FC236}">
                <a16:creationId xmlns:a16="http://schemas.microsoft.com/office/drawing/2014/main" id="{5E7951EC-CC45-CD42-AA87-C6C0A3C6EA68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430209" y="2447813"/>
            <a:ext cx="1065590" cy="109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190;g2ca117b1dc8_0_41">
            <a:extLst>
              <a:ext uri="{FF2B5EF4-FFF2-40B4-BE49-F238E27FC236}">
                <a16:creationId xmlns:a16="http://schemas.microsoft.com/office/drawing/2014/main" id="{4B7BCF0D-A91A-B64B-8942-A7C21843BDCF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003722" y="842785"/>
            <a:ext cx="2980225" cy="1651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Цели занятия</a:t>
            </a:r>
            <a:endParaRPr dirty="0"/>
          </a:p>
        </p:txBody>
      </p:sp>
      <p:graphicFrame>
        <p:nvGraphicFramePr>
          <p:cNvPr id="183" name="Google Shape;183;p25"/>
          <p:cNvGraphicFramePr/>
          <p:nvPr>
            <p:extLst>
              <p:ext uri="{D42A27DB-BD31-4B8C-83A1-F6EECF244321}">
                <p14:modId xmlns:p14="http://schemas.microsoft.com/office/powerpoint/2010/main" val="3515033432"/>
              </p:ext>
            </p:extLst>
          </p:nvPr>
        </p:nvGraphicFramePr>
        <p:xfrm>
          <a:off x="1219200" y="1511273"/>
          <a:ext cx="7239000" cy="1913342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400" b="1" dirty="0">
                          <a:solidFill>
                            <a:schemeClr val="accent6"/>
                          </a:solidFill>
                          <a:latin typeface="+mn-lt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400" b="1" dirty="0">
                        <a:solidFill>
                          <a:schemeClr val="accent6"/>
                        </a:solidFill>
                        <a:latin typeface="+mn-lt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ru-RU" sz="1400" dirty="0">
                          <a:latin typeface="+mn-lt"/>
                        </a:rPr>
                        <a:t>Изучить свойства временных рядов и их представление частотной области временных рядов</a:t>
                      </a:r>
                      <a:endParaRPr sz="1400" u="none" strike="noStrike" cap="none" dirty="0">
                        <a:latin typeface="+mn-lt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400" b="1" dirty="0">
                          <a:solidFill>
                            <a:schemeClr val="accent6"/>
                          </a:solidFill>
                          <a:latin typeface="+mn-lt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400" b="1" dirty="0">
                        <a:solidFill>
                          <a:schemeClr val="accent6"/>
                        </a:solidFill>
                        <a:latin typeface="+mn-lt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ru-RU" sz="1400" dirty="0">
                          <a:latin typeface="+mn-lt"/>
                        </a:rPr>
                        <a:t>Для анализа временных и частотных характеристик временного ряда</a:t>
                      </a:r>
                      <a:endParaRPr sz="1400" u="none" strike="noStrike" cap="none" dirty="0">
                        <a:latin typeface="+mn-lt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400" b="1" dirty="0">
                          <a:solidFill>
                            <a:schemeClr val="accent6"/>
                          </a:solidFill>
                          <a:latin typeface="+mn-lt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400" b="1" dirty="0">
                        <a:solidFill>
                          <a:schemeClr val="accent6"/>
                        </a:solidFill>
                        <a:latin typeface="+mn-lt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ru-RU" sz="1400" dirty="0">
                          <a:latin typeface="+mn-lt"/>
                        </a:rPr>
                        <a:t>Извлекать признаки из временных рядов и применять модели машинного обучения</a:t>
                      </a:r>
                      <a:endParaRPr sz="1400" u="none" strike="noStrike" cap="none" dirty="0">
                        <a:latin typeface="+mn-lt"/>
                      </a:endParaRPr>
                    </a:p>
                  </a:txBody>
                  <a:tcPr marL="198000" marR="91425" marT="68575" marB="68575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4506453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400" b="1" dirty="0">
                          <a:solidFill>
                            <a:schemeClr val="accent6"/>
                          </a:solidFill>
                          <a:latin typeface="+mn-lt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sz="1400" b="1" dirty="0">
                        <a:solidFill>
                          <a:schemeClr val="accent6"/>
                        </a:solidFill>
                        <a:latin typeface="+mn-lt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ru-RU" sz="1400" dirty="0">
                          <a:latin typeface="+mn-lt"/>
                          <a:ea typeface="Roboto"/>
                          <a:cs typeface="Roboto"/>
                          <a:sym typeface="Roboto"/>
                        </a:rPr>
                        <a:t>Применять методы и инструменты автоматического извлечения признаков и построения моделей ML</a:t>
                      </a:r>
                      <a:endParaRPr sz="1400" u="none" strike="noStrike" cap="none" dirty="0">
                        <a:latin typeface="+mn-lt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39885287"/>
                  </a:ext>
                </a:extLst>
              </a:tr>
            </a:tbl>
          </a:graphicData>
        </a:graphic>
      </p:graphicFrame>
      <p:sp>
        <p:nvSpPr>
          <p:cNvPr id="185" name="Google Shape;185;p25"/>
          <p:cNvSpPr txBox="1">
            <a:spLocks noGrp="1"/>
          </p:cNvSpPr>
          <p:nvPr>
            <p:ph type="subTitle" idx="4294967295"/>
          </p:nvPr>
        </p:nvSpPr>
        <p:spPr>
          <a:xfrm>
            <a:off x="500550" y="85736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algn="l" rtl="0"/>
            <a:r>
              <a:rPr lang="ru" sz="1500" b="1" dirty="0">
                <a:solidFill>
                  <a:srgbClr val="FF9900"/>
                </a:solidFill>
              </a:rPr>
              <a:t>Что вы сможете</a:t>
            </a:r>
            <a:endParaRPr sz="1500" b="1" dirty="0">
              <a:solidFill>
                <a:srgbClr val="FF9900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Смысл</a:t>
            </a:r>
            <a:endParaRPr/>
          </a:p>
        </p:txBody>
      </p:sp>
      <p:graphicFrame>
        <p:nvGraphicFramePr>
          <p:cNvPr id="183" name="Google Shape;183;p25"/>
          <p:cNvGraphicFramePr/>
          <p:nvPr>
            <p:extLst>
              <p:ext uri="{D42A27DB-BD31-4B8C-83A1-F6EECF244321}">
                <p14:modId xmlns:p14="http://schemas.microsoft.com/office/powerpoint/2010/main" val="1957155316"/>
              </p:ext>
            </p:extLst>
          </p:nvPr>
        </p:nvGraphicFramePr>
        <p:xfrm>
          <a:off x="1141350" y="1523838"/>
          <a:ext cx="7239000" cy="1226864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400" b="1" dirty="0">
                          <a:solidFill>
                            <a:schemeClr val="accent6"/>
                          </a:solidFill>
                          <a:latin typeface="+mn-lt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400" b="1" dirty="0">
                        <a:solidFill>
                          <a:schemeClr val="accent6"/>
                        </a:solidFill>
                        <a:latin typeface="+mn-lt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ru-RU" sz="14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Arial"/>
                          <a:cs typeface="Arial"/>
                          <a:sym typeface="Arial"/>
                        </a:rPr>
                        <a:t>Извлечение признак</a:t>
                      </a:r>
                      <a:r>
                        <a:rPr lang="ru-RU" sz="1400" dirty="0">
                          <a:latin typeface="+mn-lt"/>
                        </a:rPr>
                        <a:t>ов</a:t>
                      </a:r>
                      <a:r>
                        <a:rPr lang="ru-RU" sz="14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Arial"/>
                          <a:cs typeface="Arial"/>
                          <a:sym typeface="Arial"/>
                        </a:rPr>
                        <a:t> позволя</a:t>
                      </a:r>
                      <a:r>
                        <a:rPr lang="ru-RU" sz="1400" dirty="0">
                          <a:latin typeface="+mn-lt"/>
                        </a:rPr>
                        <a:t>е</a:t>
                      </a:r>
                      <a:r>
                        <a:rPr lang="ru-RU" sz="14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Arial"/>
                          <a:cs typeface="Arial"/>
                          <a:sym typeface="Arial"/>
                        </a:rPr>
                        <a:t>т проанализировать и понять свойства сразу нескольких временных рядов</a:t>
                      </a:r>
                      <a:endParaRPr sz="1400" u="none" strike="noStrike" cap="none" dirty="0">
                        <a:latin typeface="+mn-lt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400" b="1" dirty="0">
                          <a:solidFill>
                            <a:schemeClr val="accent6"/>
                          </a:solidFill>
                          <a:latin typeface="+mn-lt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400" b="1" dirty="0">
                        <a:solidFill>
                          <a:schemeClr val="accent6"/>
                        </a:solidFill>
                        <a:latin typeface="+mn-lt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ru-RU" sz="14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Arial"/>
                          <a:cs typeface="Arial"/>
                          <a:sym typeface="Arial"/>
                        </a:rPr>
                        <a:t>Для ан</a:t>
                      </a:r>
                      <a:r>
                        <a:rPr lang="ru-RU" sz="1400" dirty="0">
                          <a:latin typeface="+mn-lt"/>
                        </a:rPr>
                        <a:t>ализа частотных характеристик непрерывных и дискретных последовательностей, выраженных в форме временных рядов</a:t>
                      </a:r>
                      <a:endParaRPr sz="1400" b="1" u="none" strike="noStrike" cap="none" dirty="0">
                        <a:latin typeface="+mn-lt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85" name="Google Shape;185;p25"/>
          <p:cNvSpPr txBox="1">
            <a:spLocks noGrp="1"/>
          </p:cNvSpPr>
          <p:nvPr>
            <p:ph type="subTitle" idx="4294967295"/>
          </p:nvPr>
        </p:nvSpPr>
        <p:spPr>
          <a:xfrm>
            <a:off x="500550" y="85736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algn="l" rtl="0"/>
            <a:r>
              <a:rPr lang="ru" sz="1500" b="1" dirty="0">
                <a:solidFill>
                  <a:srgbClr val="FF9900"/>
                </a:solidFill>
              </a:rPr>
              <a:t>Зачем вам это уметь</a:t>
            </a:r>
            <a:endParaRPr sz="1500" b="1" dirty="0">
              <a:solidFill>
                <a:srgbClr val="FF9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66336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16499</TotalTime>
  <Words>2511</Words>
  <Application>Microsoft Macintosh PowerPoint</Application>
  <PresentationFormat>On-screen Show (16:9)</PresentationFormat>
  <Paragraphs>278</Paragraphs>
  <Slides>46</Slides>
  <Notes>40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3" baseType="lpstr">
      <vt:lpstr>AkayaTelivigala</vt:lpstr>
      <vt:lpstr>Arial</vt:lpstr>
      <vt:lpstr>Calibri</vt:lpstr>
      <vt:lpstr>Google Sans</vt:lpstr>
      <vt:lpstr>Roboto</vt:lpstr>
      <vt:lpstr>Roboto</vt:lpstr>
      <vt:lpstr>Office Theme</vt:lpstr>
      <vt:lpstr>ML Professional Анализ временных рядов.   Часть 2: Извлечение признаков и применение моделей машинного обучения. Автоматическое прогнозирование</vt:lpstr>
      <vt:lpstr>Проверить, идет ли запись</vt:lpstr>
      <vt:lpstr>ML Professional Анализ временных рядов.  Часть 2: Извлечение признаков и применение моделей машинного обучения. Автоматическое прогнозирование</vt:lpstr>
      <vt:lpstr>Правила вебинара</vt:lpstr>
      <vt:lpstr>Карта курса</vt:lpstr>
      <vt:lpstr>Программа курса</vt:lpstr>
      <vt:lpstr>Маршрут вебинара</vt:lpstr>
      <vt:lpstr>Цели занятия</vt:lpstr>
      <vt:lpstr>Смысл</vt:lpstr>
      <vt:lpstr>  Временные ряды и  signal processing  </vt:lpstr>
      <vt:lpstr>Основы</vt:lpstr>
      <vt:lpstr>Основы</vt:lpstr>
      <vt:lpstr>Разложение в ряд Фурье</vt:lpstr>
      <vt:lpstr>Периодический сигнал</vt:lpstr>
      <vt:lpstr>Преобразование Фурье</vt:lpstr>
      <vt:lpstr>Преобразование Фурье</vt:lpstr>
      <vt:lpstr>Свойства преобразования Фурье</vt:lpstr>
      <vt:lpstr>Преобразование Фурье</vt:lpstr>
      <vt:lpstr>Дискретное преобразование Фурье</vt:lpstr>
      <vt:lpstr>Теорема Котельникова</vt:lpstr>
      <vt:lpstr>Спектральная плотность мощности (PSD)</vt:lpstr>
      <vt:lpstr>Случайные сигналы и шум</vt:lpstr>
      <vt:lpstr>Автокорреляционная функция (АКФ)</vt:lpstr>
      <vt:lpstr>Оконные функции в задачах фильтрации</vt:lpstr>
      <vt:lpstr>Вейвлет-преобразование</vt:lpstr>
      <vt:lpstr>Вейвлет-преобразование</vt:lpstr>
      <vt:lpstr>Вейвлет-преобразование</vt:lpstr>
      <vt:lpstr>Работа вейвлет фильтра</vt:lpstr>
      <vt:lpstr>Вейвлет-семейства</vt:lpstr>
      <vt:lpstr>tsfresh и tsfel автогенерация признаков</vt:lpstr>
      <vt:lpstr>tsfresh</vt:lpstr>
      <vt:lpstr>tsfresh</vt:lpstr>
      <vt:lpstr>tsfel</vt:lpstr>
      <vt:lpstr>tsfel</vt:lpstr>
      <vt:lpstr>Time Series Bag-of-Features</vt:lpstr>
      <vt:lpstr>Автоматическое прогнозирование и автоматический отбор признаков</vt:lpstr>
      <vt:lpstr>AutoML для временных рядов</vt:lpstr>
      <vt:lpstr>AutoML для временных рядов</vt:lpstr>
      <vt:lpstr>FEDOT</vt:lpstr>
      <vt:lpstr>Просто добавь воды</vt:lpstr>
      <vt:lpstr>Практика</vt:lpstr>
      <vt:lpstr>Практика</vt:lpstr>
      <vt:lpstr>Вопросы?</vt:lpstr>
      <vt:lpstr>Список материалов для изучения</vt:lpstr>
      <vt:lpstr>Заполните, пожалуйста, опрос о занятии по ссылке в чате</vt:lpstr>
      <vt:lpstr>Приходите на следующие вебинары 02.10 – Анализ временных рядов Часть 3: Кластеризация.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Копия 1.2 Практическое занятие - Оптимизация кода, parallelization, multiprocessing, ускорение pandas, Modin для Pandas</dc:title>
  <cp:lastModifiedBy>Стурейко Игорь Олегович</cp:lastModifiedBy>
  <cp:revision>207</cp:revision>
  <dcterms:created xsi:type="dcterms:W3CDTF">2023-10-10T14:19:39Z</dcterms:created>
  <dcterms:modified xsi:type="dcterms:W3CDTF">2024-09-29T14:20:22Z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or">
    <vt:lpwstr>Google</vt:lpwstr>
  </property>
</Properties>
</file>